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256" r:id="rId2"/>
    <p:sldId id="261" r:id="rId3"/>
    <p:sldId id="329" r:id="rId4"/>
    <p:sldId id="331" r:id="rId5"/>
    <p:sldId id="332" r:id="rId6"/>
    <p:sldId id="333" r:id="rId7"/>
    <p:sldId id="257" r:id="rId8"/>
    <p:sldId id="289" r:id="rId9"/>
    <p:sldId id="291" r:id="rId10"/>
    <p:sldId id="292" r:id="rId11"/>
    <p:sldId id="293" r:id="rId12"/>
    <p:sldId id="328" r:id="rId13"/>
    <p:sldId id="334" r:id="rId14"/>
    <p:sldId id="295" r:id="rId15"/>
    <p:sldId id="298" r:id="rId16"/>
    <p:sldId id="262" r:id="rId17"/>
    <p:sldId id="326" r:id="rId18"/>
    <p:sldId id="305" r:id="rId19"/>
    <p:sldId id="325" r:id="rId20"/>
    <p:sldId id="310" r:id="rId21"/>
    <p:sldId id="314" r:id="rId22"/>
    <p:sldId id="315" r:id="rId23"/>
    <p:sldId id="318" r:id="rId24"/>
    <p:sldId id="321" r:id="rId25"/>
    <p:sldId id="322" r:id="rId26"/>
    <p:sldId id="323" r:id="rId27"/>
    <p:sldId id="324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7" r:id="rId42"/>
    <p:sldId id="278" r:id="rId43"/>
    <p:sldId id="279" r:id="rId44"/>
    <p:sldId id="280" r:id="rId45"/>
    <p:sldId id="281" r:id="rId46"/>
    <p:sldId id="282" r:id="rId47"/>
    <p:sldId id="283" r:id="rId48"/>
    <p:sldId id="284" r:id="rId49"/>
    <p:sldId id="285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B8F4FF"/>
    <a:srgbClr val="66CCFF"/>
    <a:srgbClr val="800080"/>
    <a:srgbClr val="0080FF"/>
    <a:srgbClr val="FF6666"/>
    <a:srgbClr val="00408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2.xml"/><Relationship Id="rId4" Type="http://schemas.openxmlformats.org/officeDocument/2006/relationships/slide" Target="slides/slide48.xml"/><Relationship Id="rId1" Type="http://schemas.openxmlformats.org/officeDocument/2006/relationships/slide" Target="slides/slide9.xml"/><Relationship Id="rId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cs typeface="Times New Roman" charset="0"/>
              </a:defRPr>
            </a:lvl1pPr>
          </a:lstStyle>
          <a:p>
            <a:pPr>
              <a:defRPr/>
            </a:pPr>
            <a:fld id="{2D999036-7E71-1B48-8583-389F808C8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4078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Times New Roman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Times New Roman" charset="0"/>
        <a:cs typeface="Times New Roman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Times New Roman" charset="0"/>
        <a:cs typeface="Times New Roman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Times New Roman" charset="0"/>
        <a:cs typeface="Times New Roman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Times New Roman" charset="0"/>
        <a:cs typeface="Times New Roman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1D4FC4-83F2-F644-AF70-0E23355BAED6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A6739D-EF55-2B46-AC12-DB3984538800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5D724-E282-9549-97C5-B8B4CA9B0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98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D3FE2-374A-6449-BE64-9EEE5C9855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30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B898E-B895-9A41-AB84-F7F2462E7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066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24B3C-7D80-C549-9CF8-A94184220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4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8DB24-AAC3-534A-B3F9-59C3F78248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0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A7F51-F6EC-E84B-A398-F46D92A60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0C242-726E-D34A-8CDA-BF446D97E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94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50411-13D3-8A4A-82CA-70F095E93F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60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C43B3-71F7-1A4B-9ED9-A5F8496FC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6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11A70-3D66-384D-AA84-4869C9489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940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7E5F7-5DBB-FE41-8292-D8066DDD95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956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latin typeface="+mn-lt"/>
                <a:cs typeface="Times New Roman" charset="0"/>
              </a:defRPr>
            </a:lvl1pPr>
          </a:lstStyle>
          <a:p>
            <a:pPr>
              <a:defRPr/>
            </a:pPr>
            <a:fld id="{983F4717-D604-6343-9D53-4B3DF94A05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Times New Roman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Times New Roman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Times New Roman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Times New Roman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Times New Roman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Times New Roman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Times New Roman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Times New Roman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file://localhost/http://leavingbio.net/FLOWERING%2520PLANTS_files/image072.j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9.jpeg"/><Relationship Id="rId5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11.jpeg"/><Relationship Id="rId5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file://localhost/http://www.schenectady.k12.ny.us/putman/biology/data/images/PLANTS/PLANT.GI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057400" y="0"/>
            <a:ext cx="454977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0" dirty="0">
                <a:latin typeface="Avenir Black"/>
                <a:cs typeface="Avenir Black"/>
              </a:rPr>
              <a:t>Plant Structure</a:t>
            </a:r>
          </a:p>
        </p:txBody>
      </p:sp>
      <p:pic>
        <p:nvPicPr>
          <p:cNvPr id="3074" name="Picture 3" descr="http://www.labgrab.com/files/imagecache/gallery-large/image-galleries/images/4343884684_3aee12a161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8686800" cy="5581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581400" y="6400800"/>
            <a:ext cx="19859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i="1" dirty="0">
                <a:cs typeface="Times New Roman" charset="0"/>
              </a:rPr>
              <a:t>Willow shoot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2438400"/>
            <a:ext cx="5306037" cy="3748719"/>
          </a:xfrm>
        </p:spPr>
        <p:txBody>
          <a:bodyPr wrap="square">
            <a:spAutoFit/>
          </a:bodyPr>
          <a:lstStyle/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dirty="0" smtClean="0">
                <a:solidFill>
                  <a:srgbClr val="006600"/>
                </a:solidFill>
                <a:latin typeface="Arial" charset="0"/>
              </a:rPr>
              <a:t>Secondary growth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: thickening of roots and shoots.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Produced by lateral meristems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 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Develop in slightly older regions of roots and shoots (ex: vascular and cork cambium)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52400" y="1066800"/>
            <a:ext cx="5257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9pPr>
          </a:lstStyle>
          <a:p>
            <a:pPr>
              <a:spcBef>
                <a:spcPct val="20000"/>
              </a:spcBef>
              <a:buClr>
                <a:srgbClr val="339933"/>
              </a:buClr>
              <a:buFontTx/>
              <a:buChar char="•"/>
              <a:defRPr/>
            </a:pPr>
            <a:r>
              <a:rPr lang="en-US" sz="2800" dirty="0" smtClean="0">
                <a:solidFill>
                  <a:srgbClr val="000099"/>
                </a:solidFill>
                <a:latin typeface="Arial" charset="0"/>
              </a:rPr>
              <a:t>Lateral meristems:</a:t>
            </a: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800" b="0" dirty="0" smtClean="0">
                <a:solidFill>
                  <a:srgbClr val="000000"/>
                </a:solidFill>
                <a:latin typeface="Arial" charset="0"/>
              </a:rPr>
              <a:t>allow the plant to increase in girth (circumference)</a:t>
            </a:r>
            <a:endParaRPr lang="en-US" sz="2000" b="0" dirty="0" smtClean="0">
              <a:latin typeface="Arial" charset="0"/>
            </a:endParaRP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60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latin typeface="Arial" charset="0"/>
              </a:rPr>
              <a:t>Locations of Meristematic Tissues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914400"/>
            <a:ext cx="3860800" cy="5842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026" y="1219200"/>
            <a:ext cx="44450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" y="2819400"/>
            <a:ext cx="27940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Meristems</a:t>
            </a:r>
          </a:p>
        </p:txBody>
      </p:sp>
      <p:pic>
        <p:nvPicPr>
          <p:cNvPr id="33794" name="Picture 3" descr="35-12-MajorMeristems-L.gif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" t="2185" r="3035" b="4370"/>
          <a:stretch>
            <a:fillRect/>
          </a:stretch>
        </p:blipFill>
        <p:spPr bwMode="auto">
          <a:xfrm>
            <a:off x="2859088" y="0"/>
            <a:ext cx="6284912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0"/>
            <a:ext cx="3810000" cy="68580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533400" indent="-533400" eaLnBrk="1" hangingPunct="1">
              <a:defRPr/>
            </a:pPr>
            <a:r>
              <a:rPr lang="en-US" b="1" smtClean="0">
                <a:latin typeface="Arial" charset="0"/>
              </a:rPr>
              <a:t>Building a House</a:t>
            </a:r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Foundation is laid</a:t>
            </a:r>
          </a:p>
          <a:p>
            <a:pPr marL="533400" indent="-533400" eaLnBrk="1" hangingPunct="1">
              <a:buFontTx/>
              <a:buAutoNum type="arabicPeriod"/>
              <a:defRPr/>
            </a:pPr>
            <a:endParaRPr lang="en-US" smtClean="0"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Construction of the frame</a:t>
            </a:r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Installation of plumbing, heating, etc</a:t>
            </a:r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Waterproof walls and roof</a:t>
            </a:r>
          </a:p>
          <a:p>
            <a:pPr marL="533400" indent="-533400" eaLnBrk="1" hangingPunct="1">
              <a:buFontTx/>
              <a:buAutoNum type="arabicPeriod"/>
              <a:defRPr/>
            </a:pPr>
            <a:endParaRPr lang="en-US" smtClean="0">
              <a:latin typeface="Arial" charset="0"/>
            </a:endParaRPr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Food stored in appropriate places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191000" y="0"/>
            <a:ext cx="4953000" cy="68580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defRPr/>
            </a:pPr>
            <a:r>
              <a:rPr lang="en-US" b="1" smtClean="0">
                <a:latin typeface="Arial" charset="0"/>
              </a:rPr>
              <a:t>Building a plant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Meristems give rise to all tissues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Three tissue systems give rise to the major organs of a plant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Installation of the vascular tissue (plumbing)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endParaRPr lang="en-US" smtClean="0">
              <a:latin typeface="Arial" charset="0"/>
            </a:endParaRP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Installation of dermal tissues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en-US" sz="2800" smtClean="0">
                <a:latin typeface="Arial" charset="0"/>
              </a:rPr>
              <a:t>covering, skin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n-US" smtClean="0">
                <a:latin typeface="Arial" charset="0"/>
              </a:rPr>
              <a:t>Installation of ground tissue</a:t>
            </a:r>
          </a:p>
          <a:p>
            <a:pPr marL="914400" lvl="1" indent="-457200" eaLnBrk="1" hangingPunct="1">
              <a:lnSpc>
                <a:spcPct val="90000"/>
              </a:lnSpc>
              <a:defRPr/>
            </a:pPr>
            <a:r>
              <a:rPr lang="en-US" sz="2800" smtClean="0">
                <a:latin typeface="Arial" charset="0"/>
              </a:rPr>
              <a:t>parenchyma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Types of Roots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114800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Taproot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Primary root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Able to grow deep</a:t>
            </a:r>
          </a:p>
          <a:p>
            <a:pPr lvl="2"/>
            <a:r>
              <a:rPr lang="en-US" dirty="0" smtClean="0">
                <a:latin typeface="Arial"/>
                <a:cs typeface="Arial"/>
              </a:rPr>
              <a:t>Water absorption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Ex: dandelion, carrots	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1371600"/>
            <a:ext cx="3810000" cy="4114800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Fibrous Root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No root grows larger than another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Prevents erosion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E</a:t>
            </a:r>
            <a:r>
              <a:rPr lang="en-US" dirty="0" smtClean="0">
                <a:latin typeface="Arial"/>
                <a:cs typeface="Arial"/>
              </a:rPr>
              <a:t>x: grasses, peas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2695"/>
          <a:stretch/>
        </p:blipFill>
        <p:spPr>
          <a:xfrm>
            <a:off x="2667000" y="3733800"/>
            <a:ext cx="4114800" cy="2971800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8" name="Straight Arrow Connector 7"/>
          <p:cNvCxnSpPr/>
          <p:nvPr/>
        </p:nvCxnSpPr>
        <p:spPr bwMode="auto">
          <a:xfrm>
            <a:off x="2743200" y="3581400"/>
            <a:ext cx="914400" cy="1524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 flipH="1">
            <a:off x="5638800" y="3581400"/>
            <a:ext cx="457200" cy="1524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94865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382000" cy="4716463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800" b="1" smtClean="0">
                <a:solidFill>
                  <a:srgbClr val="000000"/>
                </a:solidFill>
                <a:latin typeface="Arial" charset="0"/>
              </a:rPr>
              <a:t>Root Cap</a:t>
            </a: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: covers root tip &amp; protects the meristem as the root pushes through the abrasive soil during primary growth.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400" smtClean="0">
                <a:solidFill>
                  <a:srgbClr val="000000"/>
                </a:solidFill>
                <a:latin typeface="Arial" charset="0"/>
              </a:rPr>
              <a:t>The cap also secretes a lubricating slime.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Growth in length is concentrated near the root</a:t>
            </a:r>
            <a:r>
              <a:rPr lang="en-US" sz="2800" smtClean="0">
                <a:solidFill>
                  <a:srgbClr val="000000"/>
                </a:solidFill>
                <a:latin typeface="Times New Roman"/>
              </a:rPr>
              <a:t>’</a:t>
            </a: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s tip, where three zones of cells at successive stages of primary growth are located.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mtClean="0">
                <a:solidFill>
                  <a:srgbClr val="000000"/>
                </a:solidFill>
                <a:latin typeface="Arial" charset="0"/>
              </a:rPr>
              <a:t>zone of cell division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mtClean="0">
                <a:solidFill>
                  <a:srgbClr val="000000"/>
                </a:solidFill>
                <a:latin typeface="Arial" charset="0"/>
              </a:rPr>
              <a:t>zone of elongation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mtClean="0">
                <a:solidFill>
                  <a:srgbClr val="000000"/>
                </a:solidFill>
                <a:latin typeface="Arial" charset="0"/>
              </a:rPr>
              <a:t>zone of maturation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57200" y="6553200"/>
            <a:ext cx="6781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defRPr/>
            </a:pPr>
            <a:r>
              <a:rPr lang="en-US" sz="1200" b="0">
                <a:latin typeface="Times" charset="0"/>
                <a:cs typeface="Times New Roman" charset="0"/>
              </a:rPr>
              <a:t>Copyright © 2002 Pearson Education, Inc., publishing as Benjamin Cummings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660525" y="195263"/>
            <a:ext cx="5162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0">
                <a:cs typeface="Times New Roman" charset="0"/>
              </a:rPr>
              <a:t>Primary Growth in Roots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35-14-PrimaryRootGrowth-L.jpg                                  00004136KARL's Pocketrans              B81D7FD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"/>
          <a:stretch>
            <a:fillRect/>
          </a:stretch>
        </p:blipFill>
        <p:spPr bwMode="auto">
          <a:xfrm>
            <a:off x="533400" y="0"/>
            <a:ext cx="7620000" cy="669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352" y="1447800"/>
            <a:ext cx="5013847" cy="5102935"/>
          </a:xfrm>
        </p:spPr>
        <p:txBody>
          <a:bodyPr>
            <a:spAutoFit/>
          </a:bodyPr>
          <a:lstStyle/>
          <a:p>
            <a:pPr marL="609600" indent="-6096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Dermal</a:t>
            </a:r>
            <a:r>
              <a:rPr lang="en-US" sz="2800" b="1" dirty="0" smtClean="0">
                <a:solidFill>
                  <a:srgbClr val="FF6666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tissue</a:t>
            </a:r>
            <a:endParaRPr lang="en-US" sz="1600" b="1" i="1" dirty="0" smtClean="0">
              <a:solidFill>
                <a:srgbClr val="7F7F7F"/>
              </a:solidFill>
              <a:latin typeface="Arial" charset="0"/>
            </a:endParaRP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solidFill>
                  <a:srgbClr val="7F7F7F"/>
                </a:solidFill>
                <a:latin typeface="Arial" charset="0"/>
              </a:rPr>
              <a:t>Epidermis/peridermis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solidFill>
                  <a:srgbClr val="7F7F7F"/>
                </a:solidFill>
                <a:latin typeface="Arial" charset="0"/>
              </a:rPr>
              <a:t>Cuticle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solidFill>
                  <a:srgbClr val="7F7F7F"/>
                </a:solidFill>
                <a:latin typeface="Arial" charset="0"/>
              </a:rPr>
              <a:t>Stoma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err="1" smtClean="0">
                <a:solidFill>
                  <a:srgbClr val="7F7F7F"/>
                </a:solidFill>
                <a:latin typeface="Arial" charset="0"/>
              </a:rPr>
              <a:t>Trichomes</a:t>
            </a:r>
            <a:endParaRPr lang="en-US" sz="2400" dirty="0" smtClean="0">
              <a:solidFill>
                <a:srgbClr val="7F7F7F"/>
              </a:solidFill>
              <a:latin typeface="Arial" charset="0"/>
            </a:endParaRPr>
          </a:p>
          <a:p>
            <a:pPr marL="609600" indent="-6096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800" b="1" dirty="0" smtClean="0">
                <a:solidFill>
                  <a:srgbClr val="80008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Vascular</a:t>
            </a:r>
            <a:r>
              <a:rPr lang="en-US" sz="2800" b="1" dirty="0" smtClean="0">
                <a:solidFill>
                  <a:srgbClr val="0080FF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tissue </a:t>
            </a:r>
            <a:r>
              <a:rPr lang="en-US" sz="1800" i="1" dirty="0" smtClean="0">
                <a:solidFill>
                  <a:srgbClr val="000000"/>
                </a:solidFill>
                <a:latin typeface="Arial" charset="0"/>
              </a:rPr>
              <a:t>(plumbing)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solidFill>
                  <a:srgbClr val="800080"/>
                </a:solidFill>
                <a:latin typeface="Arial" charset="0"/>
              </a:rPr>
              <a:t>Xylem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solidFill>
                  <a:srgbClr val="800080"/>
                </a:solidFill>
                <a:latin typeface="Arial" charset="0"/>
              </a:rPr>
              <a:t>Phloem</a:t>
            </a:r>
          </a:p>
          <a:p>
            <a:pPr marL="609600" indent="-609600" eaLnBrk="1" hangingPunct="1">
              <a:buClr>
                <a:srgbClr val="339933"/>
              </a:buClr>
              <a:buFontTx/>
              <a:buAutoNum type="arabicPeriod"/>
              <a:tabLst>
                <a:tab pos="2743200" algn="l"/>
              </a:tabLst>
              <a:defRPr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G</a:t>
            </a:r>
            <a:r>
              <a:rPr lang="en-US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round</a:t>
            </a:r>
            <a:r>
              <a:rPr lang="en-US" sz="2800" b="1" dirty="0" smtClean="0">
                <a:solidFill>
                  <a:srgbClr val="800080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tissue 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Cortex</a:t>
            </a:r>
          </a:p>
          <a:p>
            <a:pPr marL="1009650" lvl="1" indent="-609600" eaLnBrk="1" hangingPunct="1">
              <a:buClr>
                <a:srgbClr val="339933"/>
              </a:buClr>
              <a:buFont typeface="Arial"/>
              <a:buChar char="•"/>
              <a:tabLst>
                <a:tab pos="2743200" algn="l"/>
              </a:tabLst>
              <a:defRPr/>
            </a:pPr>
            <a:r>
              <a:rPr lang="en-US" sz="24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Pith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0" y="26988"/>
            <a:ext cx="8382000" cy="1262062"/>
          </a:xfr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Arial" charset="0"/>
              </a:rPr>
              <a:t>Vascular Plant Organs are Composed of </a:t>
            </a:r>
            <a:br>
              <a:rPr lang="en-US" sz="3200" b="1" dirty="0" smtClean="0">
                <a:solidFill>
                  <a:schemeClr val="tx1"/>
                </a:solidFill>
                <a:latin typeface="Arial" charset="0"/>
              </a:rPr>
            </a:br>
            <a:r>
              <a:rPr lang="en-US" b="1" dirty="0" smtClean="0">
                <a:solidFill>
                  <a:schemeClr val="tx1"/>
                </a:solidFill>
                <a:latin typeface="Arial" charset="0"/>
              </a:rPr>
              <a:t>3</a:t>
            </a:r>
            <a:r>
              <a:rPr lang="en-US" sz="3200" b="1" dirty="0" smtClean="0">
                <a:solidFill>
                  <a:schemeClr val="tx1"/>
                </a:solidFill>
                <a:latin typeface="Arial" charset="0"/>
              </a:rPr>
              <a:t> Tissue Systems: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pic>
        <p:nvPicPr>
          <p:cNvPr id="6148" name="Picture 5" descr="35-07-TissueSystems-L.gif                                      00004136KARL's Pocketrans              B81D7FD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"/>
          <a:stretch>
            <a:fillRect/>
          </a:stretch>
        </p:blipFill>
        <p:spPr bwMode="auto">
          <a:xfrm>
            <a:off x="5062538" y="1371600"/>
            <a:ext cx="4062412" cy="525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2895600" y="1447800"/>
            <a:ext cx="2057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339933"/>
              </a:buClr>
            </a:pPr>
            <a:r>
              <a:rPr lang="en-US" sz="1800" b="0" i="1" dirty="0">
                <a:solidFill>
                  <a:srgbClr val="000000"/>
                </a:solidFill>
              </a:rPr>
              <a:t>(outer protective                                                     covering)</a:t>
            </a:r>
          </a:p>
          <a:p>
            <a:pPr eaLnBrk="1" hangingPunct="1"/>
            <a:endParaRPr lang="en-US" dirty="0"/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2743200" y="5257800"/>
            <a:ext cx="243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339933"/>
              </a:buClr>
              <a:tabLst>
                <a:tab pos="2743200" algn="l"/>
              </a:tabLst>
            </a:pPr>
            <a:r>
              <a:rPr lang="en-US" sz="1800" b="0" i="1">
                <a:solidFill>
                  <a:srgbClr val="000000"/>
                </a:solidFill>
              </a:rPr>
              <a:t>(everything else; energy transformation, storage &amp; support)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102600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35-15-PrimaryTissuesRoot-L.jpg                                 00004136KARL's Pocketrans              B81D7FD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7"/>
          <a:stretch>
            <a:fillRect/>
          </a:stretch>
        </p:blipFill>
        <p:spPr bwMode="auto">
          <a:xfrm>
            <a:off x="0" y="1219200"/>
            <a:ext cx="91440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62000" y="685800"/>
            <a:ext cx="2235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cs typeface="Times New Roman" charset="0"/>
              </a:rPr>
              <a:t>Dicot Root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486400" y="685800"/>
            <a:ext cx="2909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cs typeface="Times New Roman" charset="0"/>
              </a:rPr>
              <a:t>Monocot Root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ftp.xmission.com/pub/users/w/worthen/incoming/Section_3/David_Cruz/anato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8001000" cy="636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990600" y="381000"/>
            <a:ext cx="3289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cs typeface="Times New Roman" charset="0"/>
              </a:rPr>
              <a:t>Plant Shoot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310516" y="152400"/>
            <a:ext cx="504366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cs typeface="Times New Roman" charset="0"/>
              </a:rPr>
              <a:t>Monocot vs. </a:t>
            </a:r>
            <a:r>
              <a:rPr lang="en-US" sz="4400" dirty="0" smtClean="0">
                <a:cs typeface="Times New Roman" charset="0"/>
              </a:rPr>
              <a:t>Dicot </a:t>
            </a:r>
            <a:endParaRPr lang="en-US" sz="4400" dirty="0">
              <a:cs typeface="Times New Roman" charset="0"/>
            </a:endParaRPr>
          </a:p>
        </p:txBody>
      </p:sp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4343400" y="990600"/>
            <a:ext cx="266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4104" name="il_fi" descr="http://leavingbio.net/FLOWERING%20PLANTS_files/image072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2"/>
          <a:stretch>
            <a:fillRect/>
          </a:stretch>
        </p:blipFill>
        <p:spPr bwMode="auto">
          <a:xfrm>
            <a:off x="1981200" y="968375"/>
            <a:ext cx="5699125" cy="588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7"/>
          <p:cNvSpPr txBox="1">
            <a:spLocks noChangeArrowheads="1"/>
          </p:cNvSpPr>
          <p:nvPr/>
        </p:nvSpPr>
        <p:spPr bwMode="auto">
          <a:xfrm>
            <a:off x="5105400" y="4800600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0">
                <a:latin typeface="Calibri" charset="0"/>
                <a:cs typeface="Calibri" charset="0"/>
              </a:rPr>
              <a:t>Woody/herbaceous</a:t>
            </a:r>
          </a:p>
        </p:txBody>
      </p:sp>
      <p:sp>
        <p:nvSpPr>
          <p:cNvPr id="4101" name="TextBox 10"/>
          <p:cNvSpPr txBox="1">
            <a:spLocks noChangeArrowheads="1"/>
          </p:cNvSpPr>
          <p:nvPr/>
        </p:nvSpPr>
        <p:spPr bwMode="auto">
          <a:xfrm>
            <a:off x="2133600" y="4800600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0">
                <a:latin typeface="Calibri" charset="0"/>
                <a:cs typeface="Calibri" charset="0"/>
              </a:rPr>
              <a:t>Herbaceous; never woody</a:t>
            </a:r>
          </a:p>
        </p:txBody>
      </p:sp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4953000" y="6400800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0">
                <a:latin typeface="Calibri" charset="0"/>
                <a:cs typeface="Calibri" charset="0"/>
              </a:rPr>
              <a:t>75% of all angiosperms</a:t>
            </a:r>
          </a:p>
        </p:txBody>
      </p:sp>
      <p:sp>
        <p:nvSpPr>
          <p:cNvPr id="4103" name="TextBox 12"/>
          <p:cNvSpPr txBox="1">
            <a:spLocks noChangeArrowheads="1"/>
          </p:cNvSpPr>
          <p:nvPr/>
        </p:nvSpPr>
        <p:spPr bwMode="auto">
          <a:xfrm>
            <a:off x="2209800" y="6400800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0">
                <a:latin typeface="Calibri" charset="0"/>
                <a:cs typeface="Calibri" charset="0"/>
              </a:rPr>
              <a:t>22% of all angiosperms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533400"/>
            <a:ext cx="1752600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-true of only flowering plants</a:t>
            </a:r>
          </a:p>
          <a:p>
            <a:endParaRPr lang="en-US" dirty="0"/>
          </a:p>
          <a:p>
            <a:r>
              <a:rPr lang="en-US" dirty="0" smtClean="0"/>
              <a:t>-</a:t>
            </a:r>
            <a:r>
              <a:rPr lang="en-US" dirty="0" err="1" smtClean="0"/>
              <a:t>Eudicots</a:t>
            </a:r>
            <a:r>
              <a:rPr lang="en-US" dirty="0" smtClean="0"/>
              <a:t>: </a:t>
            </a:r>
            <a:r>
              <a:rPr lang="en-US" b="0" dirty="0" smtClean="0"/>
              <a:t>group of plants share a common pollen structure diff. from mono. and di.</a:t>
            </a:r>
            <a:endParaRPr lang="en-US" b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04900"/>
            <a:ext cx="2667000" cy="46609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Primary Growth of the Shoot</a:t>
            </a:r>
          </a:p>
        </p:txBody>
      </p:sp>
      <p:pic>
        <p:nvPicPr>
          <p:cNvPr id="43010" name="Picture 3" descr="35-17-TerminalBud-L.jpg 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8"/>
          <a:stretch>
            <a:fillRect/>
          </a:stretch>
        </p:blipFill>
        <p:spPr bwMode="auto">
          <a:xfrm>
            <a:off x="2751138" y="0"/>
            <a:ext cx="63928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5" descr="http://grandpacliff.com/Trees/Img-Trees/stem-anatomy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723900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6" name="Text Box 26"/>
          <p:cNvSpPr txBox="1">
            <a:spLocks noChangeArrowheads="1"/>
          </p:cNvSpPr>
          <p:nvPr/>
        </p:nvSpPr>
        <p:spPr bwMode="auto">
          <a:xfrm>
            <a:off x="2133600" y="228600"/>
            <a:ext cx="3741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>
                <a:cs typeface="Times New Roman" charset="0"/>
              </a:rPr>
              <a:t>Stem Anatomy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4800600" y="228600"/>
            <a:ext cx="3683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>
                <a:cs typeface="Times New Roman" charset="0"/>
              </a:rPr>
              <a:t>Monocot Stem</a:t>
            </a: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838200" y="228600"/>
            <a:ext cx="2838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>
                <a:cs typeface="Times New Roman" charset="0"/>
              </a:rPr>
              <a:t>Dicot Stem</a:t>
            </a:r>
          </a:p>
        </p:txBody>
      </p:sp>
      <p:pic>
        <p:nvPicPr>
          <p:cNvPr id="45059" name="Picture 10" descr="http://www.bio.miami.edu/dana/pix/steminter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9"/>
          <a:stretch>
            <a:fillRect/>
          </a:stretch>
        </p:blipFill>
        <p:spPr bwMode="auto">
          <a:xfrm>
            <a:off x="152400" y="1096962"/>
            <a:ext cx="8712200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6858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Anatomy of a Tree Trunk</a:t>
            </a:r>
          </a:p>
        </p:txBody>
      </p:sp>
      <p:pic>
        <p:nvPicPr>
          <p:cNvPr id="48130" name="Picture 3" descr="35.25 Anatomy of a tree trun…                                  00018D6E Dave's HD   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1" r="4259" b="6412"/>
          <a:stretch>
            <a:fillRect/>
          </a:stretch>
        </p:blipFill>
        <p:spPr bwMode="auto">
          <a:xfrm>
            <a:off x="2362200" y="1177925"/>
            <a:ext cx="6629400" cy="56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304800" y="1066800"/>
            <a:ext cx="41910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buClr>
                <a:srgbClr val="339933"/>
              </a:buClr>
              <a:buFontTx/>
              <a:buChar char="•"/>
              <a:defRPr/>
            </a:pPr>
            <a:r>
              <a:rPr lang="en-US" sz="3200" b="0">
                <a:solidFill>
                  <a:srgbClr val="000000"/>
                </a:solidFill>
                <a:cs typeface="Times New Roman" charset="0"/>
              </a:rPr>
              <a:t>After several years of secondary growth, several zones are visible  in a stem.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0"/>
            <a:ext cx="5181600" cy="6858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Leaf Anatomy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49155" name="Picture 4" descr="35.20a Leaf Anatomy.                                           00018D6E Dave's HD                      ABA7815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" r="2304" b="3479"/>
          <a:stretch>
            <a:fillRect/>
          </a:stretch>
        </p:blipFill>
        <p:spPr bwMode="auto">
          <a:xfrm>
            <a:off x="228600" y="838200"/>
            <a:ext cx="8721725" cy="588486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3" name="Line 5"/>
          <p:cNvSpPr>
            <a:spLocks noChangeShapeType="1"/>
          </p:cNvSpPr>
          <p:nvPr/>
        </p:nvSpPr>
        <p:spPr bwMode="auto">
          <a:xfrm>
            <a:off x="0" y="6553200"/>
            <a:ext cx="2819400" cy="0"/>
          </a:xfrm>
          <a:prstGeom prst="line">
            <a:avLst/>
          </a:prstGeom>
          <a:noFill/>
          <a:ln w="3048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Group 2"/>
          <p:cNvGrpSpPr>
            <a:grpSpLocks/>
          </p:cNvGrpSpPr>
          <p:nvPr/>
        </p:nvGrpSpPr>
        <p:grpSpPr bwMode="auto">
          <a:xfrm>
            <a:off x="381000" y="1295400"/>
            <a:ext cx="8382000" cy="4700588"/>
            <a:chOff x="288" y="768"/>
            <a:chExt cx="5136" cy="2880"/>
          </a:xfrm>
        </p:grpSpPr>
        <p:pic>
          <p:nvPicPr>
            <p:cNvPr id="50198" name="Picture 3" descr="E:\Biology 172L\lilac leaf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67"/>
            <a:stretch>
              <a:fillRect/>
            </a:stretch>
          </p:blipFill>
          <p:spPr bwMode="auto">
            <a:xfrm>
              <a:off x="288" y="768"/>
              <a:ext cx="2700" cy="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99" name="Picture 4" descr="E:\Biology 172L\lilac leaf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70"/>
            <a:stretch>
              <a:fillRect/>
            </a:stretch>
          </p:blipFill>
          <p:spPr bwMode="auto">
            <a:xfrm>
              <a:off x="2953" y="768"/>
              <a:ext cx="2471" cy="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57400" y="304800"/>
            <a:ext cx="632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0">
                <a:cs typeface="Times New Roman" charset="0"/>
              </a:rPr>
              <a:t>Typical Dicot Leaf X-Section</a:t>
            </a:r>
            <a:endParaRPr lang="en-US" sz="3200" b="0">
              <a:cs typeface="Times New Roman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905000" y="2209800"/>
            <a:ext cx="1600200" cy="65087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Palisade Parenchyma</a:t>
            </a:r>
            <a:endParaRPr lang="en-US" sz="1800" b="0">
              <a:cs typeface="Times New Roman" charset="0"/>
            </a:endParaRP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905000" y="4267200"/>
            <a:ext cx="1600200" cy="65087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Spongy Parenchyma</a:t>
            </a:r>
            <a:endParaRPr lang="en-US" sz="1800" b="0">
              <a:cs typeface="Times New Roman" charset="0"/>
            </a:endParaRPr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>
            <a:off x="1752600" y="3810000"/>
            <a:ext cx="0" cy="1752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1752600" y="1752600"/>
            <a:ext cx="0" cy="1905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6019800" y="3124200"/>
            <a:ext cx="1371600" cy="711200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>
                <a:cs typeface="Times New Roman" charset="0"/>
              </a:rPr>
              <a:t>Vascular bundles</a:t>
            </a:r>
            <a:endParaRPr lang="en-US" b="0">
              <a:cs typeface="Times New Roman" charset="0"/>
            </a:endParaRPr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auto">
          <a:xfrm flipH="1">
            <a:off x="5029200" y="3429000"/>
            <a:ext cx="914400" cy="228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auto">
          <a:xfrm>
            <a:off x="7391400" y="3429000"/>
            <a:ext cx="9144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3810000" y="1981200"/>
            <a:ext cx="1447800" cy="406400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>
                <a:cs typeface="Times New Roman" charset="0"/>
              </a:rPr>
              <a:t>Epidermis</a:t>
            </a:r>
            <a:endParaRPr lang="en-US" b="0">
              <a:cs typeface="Times New Roman" charset="0"/>
            </a:endParaRPr>
          </a:p>
        </p:txBody>
      </p:sp>
      <p:sp>
        <p:nvSpPr>
          <p:cNvPr id="69646" name="Line 14"/>
          <p:cNvSpPr>
            <a:spLocks noChangeShapeType="1"/>
          </p:cNvSpPr>
          <p:nvPr/>
        </p:nvSpPr>
        <p:spPr bwMode="auto">
          <a:xfrm flipV="1">
            <a:off x="4876800" y="1600200"/>
            <a:ext cx="152400" cy="381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3352800" y="1524000"/>
            <a:ext cx="1066800" cy="406400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>
                <a:cs typeface="Times New Roman" charset="0"/>
              </a:rPr>
              <a:t>Cuticle</a:t>
            </a:r>
            <a:endParaRPr lang="en-US" b="0">
              <a:cs typeface="Times New Roman" charset="0"/>
            </a:endParaRPr>
          </a:p>
        </p:txBody>
      </p:sp>
      <p:sp>
        <p:nvSpPr>
          <p:cNvPr id="69648" name="Line 16"/>
          <p:cNvSpPr>
            <a:spLocks noChangeShapeType="1"/>
          </p:cNvSpPr>
          <p:nvPr/>
        </p:nvSpPr>
        <p:spPr bwMode="auto">
          <a:xfrm flipV="1">
            <a:off x="4572000" y="1447800"/>
            <a:ext cx="30480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49" name="Rectangle 17"/>
          <p:cNvSpPr>
            <a:spLocks noChangeArrowheads="1"/>
          </p:cNvSpPr>
          <p:nvPr/>
        </p:nvSpPr>
        <p:spPr bwMode="auto">
          <a:xfrm>
            <a:off x="5410200" y="5486400"/>
            <a:ext cx="457200" cy="4572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4724400" y="4876800"/>
            <a:ext cx="9144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Stoma</a:t>
            </a:r>
            <a:endParaRPr lang="en-US" b="0">
              <a:cs typeface="Times New Roman" charset="0"/>
            </a:endParaRPr>
          </a:p>
        </p:txBody>
      </p:sp>
      <p:sp>
        <p:nvSpPr>
          <p:cNvPr id="69651" name="Line 19"/>
          <p:cNvSpPr>
            <a:spLocks noChangeShapeType="1"/>
          </p:cNvSpPr>
          <p:nvPr/>
        </p:nvSpPr>
        <p:spPr bwMode="auto">
          <a:xfrm>
            <a:off x="5257800" y="5257800"/>
            <a:ext cx="3048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52" name="Rectangle 20"/>
          <p:cNvSpPr>
            <a:spLocks noChangeArrowheads="1"/>
          </p:cNvSpPr>
          <p:nvPr/>
        </p:nvSpPr>
        <p:spPr bwMode="auto">
          <a:xfrm>
            <a:off x="6705600" y="4419600"/>
            <a:ext cx="1066800" cy="10668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53" name="Line 21"/>
          <p:cNvSpPr>
            <a:spLocks noChangeShapeType="1"/>
          </p:cNvSpPr>
          <p:nvPr/>
        </p:nvSpPr>
        <p:spPr bwMode="auto">
          <a:xfrm flipV="1">
            <a:off x="5943600" y="5410200"/>
            <a:ext cx="60960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6477000" y="4114800"/>
            <a:ext cx="914400" cy="65087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Guard Cells</a:t>
            </a:r>
            <a:endParaRPr lang="en-US" sz="1800" b="0">
              <a:cs typeface="Times New Roman" charset="0"/>
            </a:endParaRPr>
          </a:p>
        </p:txBody>
      </p:sp>
      <p:sp>
        <p:nvSpPr>
          <p:cNvPr id="69655" name="Line 23"/>
          <p:cNvSpPr>
            <a:spLocks noChangeShapeType="1"/>
          </p:cNvSpPr>
          <p:nvPr/>
        </p:nvSpPr>
        <p:spPr bwMode="auto">
          <a:xfrm>
            <a:off x="7162800" y="4800600"/>
            <a:ext cx="228600" cy="457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69656" name="Line 24"/>
          <p:cNvSpPr>
            <a:spLocks noChangeShapeType="1"/>
          </p:cNvSpPr>
          <p:nvPr/>
        </p:nvSpPr>
        <p:spPr bwMode="auto">
          <a:xfrm flipH="1">
            <a:off x="7162800" y="5029200"/>
            <a:ext cx="7620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Group 2"/>
          <p:cNvGrpSpPr>
            <a:grpSpLocks/>
          </p:cNvGrpSpPr>
          <p:nvPr/>
        </p:nvGrpSpPr>
        <p:grpSpPr bwMode="auto">
          <a:xfrm>
            <a:off x="0" y="1752600"/>
            <a:ext cx="9144000" cy="3101975"/>
            <a:chOff x="240" y="1248"/>
            <a:chExt cx="5328" cy="1632"/>
          </a:xfrm>
        </p:grpSpPr>
        <p:pic>
          <p:nvPicPr>
            <p:cNvPr id="51220" name="Picture 3" descr="E:\Biology 172L\monocot agai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2" b="5994"/>
            <a:stretch>
              <a:fillRect/>
            </a:stretch>
          </p:blipFill>
          <p:spPr bwMode="auto">
            <a:xfrm>
              <a:off x="2928" y="1296"/>
              <a:ext cx="2640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21" name="Picture 4" descr="E:\Biology 172L\monocot again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12" b="8067"/>
            <a:stretch>
              <a:fillRect/>
            </a:stretch>
          </p:blipFill>
          <p:spPr bwMode="auto">
            <a:xfrm>
              <a:off x="240" y="1248"/>
              <a:ext cx="2688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447800" y="304800"/>
            <a:ext cx="655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0">
                <a:cs typeface="Times New Roman" charset="0"/>
              </a:rPr>
              <a:t>Typical Monocot Leaf X-Section</a:t>
            </a:r>
            <a:endParaRPr lang="en-US" sz="3200" b="0">
              <a:cs typeface="Times New Roman" charset="0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533400" y="3048000"/>
            <a:ext cx="9144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Xylem</a:t>
            </a:r>
            <a:endParaRPr lang="en-US" b="0">
              <a:cs typeface="Times New Roman" charset="0"/>
            </a:endParaRP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838200" y="2286000"/>
            <a:ext cx="11430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Phloem</a:t>
            </a:r>
            <a:endParaRPr lang="en-US" b="0">
              <a:cs typeface="Times New Roman" charset="0"/>
            </a:endParaRPr>
          </a:p>
        </p:txBody>
      </p:sp>
      <p:sp>
        <p:nvSpPr>
          <p:cNvPr id="70664" name="Line 8"/>
          <p:cNvSpPr>
            <a:spLocks noChangeShapeType="1"/>
          </p:cNvSpPr>
          <p:nvPr/>
        </p:nvSpPr>
        <p:spPr bwMode="auto">
          <a:xfrm>
            <a:off x="1371600" y="3276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65" name="Line 9"/>
          <p:cNvSpPr>
            <a:spLocks noChangeShapeType="1"/>
          </p:cNvSpPr>
          <p:nvPr/>
        </p:nvSpPr>
        <p:spPr bwMode="auto">
          <a:xfrm>
            <a:off x="1828800" y="2590800"/>
            <a:ext cx="53340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4876800" y="4876800"/>
            <a:ext cx="1371600" cy="65087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Bulliform Cells</a:t>
            </a:r>
            <a:endParaRPr lang="en-US" b="0">
              <a:cs typeface="Times New Roman" charset="0"/>
            </a:endParaRPr>
          </a:p>
        </p:txBody>
      </p:sp>
      <p:sp>
        <p:nvSpPr>
          <p:cNvPr id="70667" name="Line 11"/>
          <p:cNvSpPr>
            <a:spLocks noChangeShapeType="1"/>
          </p:cNvSpPr>
          <p:nvPr/>
        </p:nvSpPr>
        <p:spPr bwMode="auto">
          <a:xfrm flipV="1">
            <a:off x="5410200" y="4267200"/>
            <a:ext cx="0" cy="609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68" name="Line 12"/>
          <p:cNvSpPr>
            <a:spLocks noChangeShapeType="1"/>
          </p:cNvSpPr>
          <p:nvPr/>
        </p:nvSpPr>
        <p:spPr bwMode="auto">
          <a:xfrm flipV="1">
            <a:off x="5410200" y="4343400"/>
            <a:ext cx="53340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7467600" y="5029200"/>
            <a:ext cx="9144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Stoma</a:t>
            </a:r>
            <a:endParaRPr lang="en-US" b="0">
              <a:cs typeface="Times New Roman" charset="0"/>
            </a:endParaRPr>
          </a:p>
        </p:txBody>
      </p:sp>
      <p:sp>
        <p:nvSpPr>
          <p:cNvPr id="70670" name="Line 14"/>
          <p:cNvSpPr>
            <a:spLocks noChangeShapeType="1"/>
          </p:cNvSpPr>
          <p:nvPr/>
        </p:nvSpPr>
        <p:spPr bwMode="auto">
          <a:xfrm flipH="1" flipV="1">
            <a:off x="7467600" y="4648200"/>
            <a:ext cx="76200" cy="381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6553200" y="1752600"/>
            <a:ext cx="13716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Epidermis</a:t>
            </a:r>
            <a:endParaRPr lang="en-US" b="0">
              <a:cs typeface="Times New Roman" charset="0"/>
            </a:endParaRPr>
          </a:p>
        </p:txBody>
      </p:sp>
      <p:sp>
        <p:nvSpPr>
          <p:cNvPr id="70672" name="Line 16"/>
          <p:cNvSpPr>
            <a:spLocks noChangeShapeType="1"/>
          </p:cNvSpPr>
          <p:nvPr/>
        </p:nvSpPr>
        <p:spPr bwMode="auto">
          <a:xfrm flipH="1">
            <a:off x="6629400" y="2133600"/>
            <a:ext cx="228600" cy="381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2743200" y="1676400"/>
            <a:ext cx="11430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Midvein</a:t>
            </a:r>
            <a:endParaRPr lang="en-US" b="0">
              <a:cs typeface="Times New Roman" charset="0"/>
            </a:endParaRPr>
          </a:p>
        </p:txBody>
      </p:sp>
      <p:sp>
        <p:nvSpPr>
          <p:cNvPr id="70674" name="Line 18"/>
          <p:cNvSpPr>
            <a:spLocks noChangeShapeType="1"/>
          </p:cNvSpPr>
          <p:nvPr/>
        </p:nvSpPr>
        <p:spPr bwMode="auto">
          <a:xfrm flipH="1">
            <a:off x="3048000" y="2057400"/>
            <a:ext cx="457200" cy="914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3962400" y="1752600"/>
            <a:ext cx="685800" cy="376238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cs typeface="Times New Roman" charset="0"/>
              </a:rPr>
              <a:t>Vein</a:t>
            </a:r>
            <a:endParaRPr lang="en-US" b="0">
              <a:cs typeface="Times New Roman" charset="0"/>
            </a:endParaRPr>
          </a:p>
        </p:txBody>
      </p:sp>
      <p:sp>
        <p:nvSpPr>
          <p:cNvPr id="70676" name="Line 20"/>
          <p:cNvSpPr>
            <a:spLocks noChangeShapeType="1"/>
          </p:cNvSpPr>
          <p:nvPr/>
        </p:nvSpPr>
        <p:spPr bwMode="auto">
          <a:xfrm flipH="1">
            <a:off x="3962400" y="2133600"/>
            <a:ext cx="38100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0677" name="Text Box 21"/>
          <p:cNvSpPr txBox="1">
            <a:spLocks noChangeArrowheads="1"/>
          </p:cNvSpPr>
          <p:nvPr/>
        </p:nvSpPr>
        <p:spPr bwMode="auto">
          <a:xfrm>
            <a:off x="4724400" y="1600200"/>
            <a:ext cx="1752600" cy="711200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>
                <a:cs typeface="Times New Roman" charset="0"/>
              </a:rPr>
              <a:t>Bundle sheath cell</a:t>
            </a:r>
            <a:endParaRPr lang="en-US" b="0">
              <a:cs typeface="Times New Roman" charset="0"/>
            </a:endParaRPr>
          </a:p>
        </p:txBody>
      </p:sp>
      <p:sp>
        <p:nvSpPr>
          <p:cNvPr id="70678" name="Line 22"/>
          <p:cNvSpPr>
            <a:spLocks noChangeShapeType="1"/>
          </p:cNvSpPr>
          <p:nvPr/>
        </p:nvSpPr>
        <p:spPr bwMode="auto">
          <a:xfrm flipH="1">
            <a:off x="4267200" y="2362200"/>
            <a:ext cx="457200" cy="609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6" descr="http://www.sciencephoto.com/image/121449/large/C0057899-The_epidermal_surface_of_a_tobacco_leaf-SP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4"/>
          <a:stretch>
            <a:fillRect/>
          </a:stretch>
        </p:blipFill>
        <p:spPr bwMode="auto">
          <a:xfrm>
            <a:off x="533400" y="846138"/>
            <a:ext cx="7848600" cy="558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762000" y="0"/>
            <a:ext cx="7620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0">
                <a:cs typeface="Times New Roman" charset="0"/>
              </a:rPr>
              <a:t>Leaf Stomata: Allow Gas Exchange</a:t>
            </a:r>
            <a:endParaRPr lang="en-US" sz="3200" b="0">
              <a:cs typeface="Times New Roman" charset="0"/>
            </a:endParaRP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5791200" y="1143000"/>
            <a:ext cx="236220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>
                <a:cs typeface="Times New Roman" charset="0"/>
              </a:rPr>
              <a:t>Guard cells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524000" y="1600200"/>
            <a:ext cx="121920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>
                <a:cs typeface="Times New Roman" charset="0"/>
              </a:rPr>
              <a:t>Stoma</a:t>
            </a:r>
          </a:p>
        </p:txBody>
      </p:sp>
      <p:sp>
        <p:nvSpPr>
          <p:cNvPr id="73739" name="Line 11"/>
          <p:cNvSpPr>
            <a:spLocks noChangeShapeType="1"/>
          </p:cNvSpPr>
          <p:nvPr/>
        </p:nvSpPr>
        <p:spPr bwMode="auto">
          <a:xfrm>
            <a:off x="2743200" y="1905000"/>
            <a:ext cx="685800" cy="152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3742" name="Line 14"/>
          <p:cNvSpPr>
            <a:spLocks noChangeShapeType="1"/>
          </p:cNvSpPr>
          <p:nvPr/>
        </p:nvSpPr>
        <p:spPr bwMode="auto">
          <a:xfrm flipH="1">
            <a:off x="5334000" y="1600200"/>
            <a:ext cx="1295400" cy="11430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3743" name="Line 15"/>
          <p:cNvSpPr>
            <a:spLocks noChangeShapeType="1"/>
          </p:cNvSpPr>
          <p:nvPr/>
        </p:nvSpPr>
        <p:spPr bwMode="auto">
          <a:xfrm flipH="1">
            <a:off x="6248400" y="1600200"/>
            <a:ext cx="381000" cy="9906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9300" y="177800"/>
            <a:ext cx="77724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Plant Cell Structure</a:t>
            </a:r>
          </a:p>
        </p:txBody>
      </p:sp>
      <p:pic>
        <p:nvPicPr>
          <p:cNvPr id="8194" name="Picture 3" descr="35-10a-PlantCellTEM.jpg 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" t="1639" r="1961" b="4370"/>
          <a:stretch>
            <a:fillRect/>
          </a:stretch>
        </p:blipFill>
        <p:spPr bwMode="auto">
          <a:xfrm>
            <a:off x="0" y="1179513"/>
            <a:ext cx="5676900" cy="567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7165975" y="1222375"/>
            <a:ext cx="1739900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cell wall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534150" y="2327275"/>
            <a:ext cx="2370138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chloroplast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7189788" y="3432175"/>
            <a:ext cx="1716087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nucleus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765800" y="4537075"/>
            <a:ext cx="3136900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central vacuole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H="1">
            <a:off x="4610100" y="1536700"/>
            <a:ext cx="2616200" cy="4572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>
            <a:off x="4381500" y="2667000"/>
            <a:ext cx="2184400" cy="1016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H="1" flipV="1">
            <a:off x="1562100" y="3162300"/>
            <a:ext cx="5676900" cy="5969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 flipV="1">
            <a:off x="3403600" y="4483100"/>
            <a:ext cx="2374900" cy="3810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0"/>
            <a:ext cx="77724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Cell Wall Structure</a:t>
            </a:r>
          </a:p>
        </p:txBody>
      </p:sp>
      <p:pic>
        <p:nvPicPr>
          <p:cNvPr id="9218" name="Picture 3" descr="35-10c-CellWallsTEM.jpg 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" t="1497" r="2243" b="4825"/>
          <a:stretch>
            <a:fillRect/>
          </a:stretch>
        </p:blipFill>
        <p:spPr bwMode="auto">
          <a:xfrm>
            <a:off x="95250" y="1168400"/>
            <a:ext cx="4873625" cy="533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Line 4"/>
          <p:cNvSpPr>
            <a:spLocks noChangeShapeType="1"/>
          </p:cNvSpPr>
          <p:nvPr/>
        </p:nvSpPr>
        <p:spPr bwMode="auto">
          <a:xfrm flipH="1">
            <a:off x="2044700" y="2374900"/>
            <a:ext cx="3009900" cy="4699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911850" y="5248275"/>
            <a:ext cx="2981325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middle lamella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549900" y="3648075"/>
            <a:ext cx="3343275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primary cell wall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006975" y="2047875"/>
            <a:ext cx="3881438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secondary cell wall</a:t>
            </a: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H="1" flipV="1">
            <a:off x="3073400" y="4762500"/>
            <a:ext cx="2882900" cy="8001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3086100" y="4013200"/>
            <a:ext cx="2463800" cy="4445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10200" y="57912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m</a:t>
            </a:r>
            <a:r>
              <a:rPr lang="en-US" sz="1800" dirty="0" smtClean="0">
                <a:solidFill>
                  <a:srgbClr val="FF0000"/>
                </a:solidFill>
              </a:rPr>
              <a:t>embranes that contain chloroplasts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57200"/>
            <a:ext cx="8915400" cy="5867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0"/>
            <a:ext cx="77724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Cell Wall Structure</a:t>
            </a:r>
          </a:p>
        </p:txBody>
      </p:sp>
      <p:pic>
        <p:nvPicPr>
          <p:cNvPr id="10242" name="Picture 3" descr="35-10b-Plasmodesmata.jpg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094" b="4105"/>
          <a:stretch>
            <a:fillRect/>
          </a:stretch>
        </p:blipFill>
        <p:spPr bwMode="auto">
          <a:xfrm>
            <a:off x="4648200" y="1905000"/>
            <a:ext cx="4287838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Line 4"/>
          <p:cNvSpPr>
            <a:spLocks noChangeShapeType="1"/>
          </p:cNvSpPr>
          <p:nvPr/>
        </p:nvSpPr>
        <p:spPr bwMode="auto">
          <a:xfrm flipV="1">
            <a:off x="3683000" y="3124200"/>
            <a:ext cx="1549400" cy="7874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3657600" y="3924300"/>
            <a:ext cx="1587500" cy="2413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3708400" y="3924300"/>
            <a:ext cx="1574800" cy="14097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6940" dir="54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28600" y="3352800"/>
            <a:ext cx="3251200" cy="57943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 dirty="0" err="1">
                <a:effectLst>
                  <a:outerShdw blurRad="38100" dist="38100" dir="2700000" algn="tl">
                    <a:srgbClr val="DDDDDD"/>
                  </a:outerShdw>
                </a:effectLst>
                <a:cs typeface="Times New Roman" charset="0"/>
              </a:rPr>
              <a:t>plasmodesmata</a:t>
            </a:r>
            <a:endParaRPr lang="en-US" sz="3200" dirty="0">
              <a:effectLst>
                <a:outerShdw blurRad="38100" dist="38100" dir="2700000" algn="tl">
                  <a:srgbClr val="DDDDDD"/>
                </a:outerShdw>
              </a:effectLst>
              <a:cs typeface="Times New Roma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397" y="4495800"/>
            <a:ext cx="45448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Microscopic channels in cell wall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Allow for transport (proteins; </a:t>
            </a:r>
          </a:p>
          <a:p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 used in phloem cells)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65100"/>
            <a:ext cx="7772400" cy="723900"/>
          </a:xfrm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Plant Cell Types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2200" y="927100"/>
            <a:ext cx="4419600" cy="49149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buFont typeface="Arial"/>
              <a:buChar char="•"/>
              <a:defRPr/>
            </a:pPr>
            <a:r>
              <a:rPr lang="en-US" sz="4000" dirty="0" smtClean="0">
                <a:solidFill>
                  <a:srgbClr val="000099"/>
                </a:solidFill>
                <a:latin typeface="Arial" charset="0"/>
              </a:rPr>
              <a:t>Xylem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sz="3600" dirty="0" err="1" smtClean="0">
                <a:solidFill>
                  <a:srgbClr val="006600"/>
                </a:solidFill>
                <a:latin typeface="Arial" charset="0"/>
              </a:rPr>
              <a:t>Tracheids</a:t>
            </a:r>
            <a:endParaRPr lang="en-US" sz="3600" dirty="0" smtClean="0">
              <a:solidFill>
                <a:srgbClr val="006600"/>
              </a:solidFill>
              <a:latin typeface="Arial" charset="0"/>
            </a:endParaRPr>
          </a:p>
          <a:p>
            <a:pPr lvl="1" eaLnBrk="1" hangingPunct="1">
              <a:buFont typeface="Arial"/>
              <a:buChar char="•"/>
              <a:defRPr/>
            </a:pPr>
            <a:r>
              <a:rPr lang="en-US" sz="3600" dirty="0" smtClean="0">
                <a:solidFill>
                  <a:srgbClr val="006600"/>
                </a:solidFill>
                <a:latin typeface="Arial" charset="0"/>
              </a:rPr>
              <a:t>Vessel elements</a:t>
            </a:r>
          </a:p>
          <a:p>
            <a:pPr eaLnBrk="1" hangingPunct="1">
              <a:buFont typeface="Arial"/>
              <a:buChar char="•"/>
              <a:defRPr/>
            </a:pPr>
            <a:r>
              <a:rPr lang="en-US" sz="4000" dirty="0" smtClean="0">
                <a:solidFill>
                  <a:srgbClr val="000099"/>
                </a:solidFill>
                <a:latin typeface="Arial" charset="0"/>
              </a:rPr>
              <a:t>Phloem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sz="3600" dirty="0" smtClean="0">
                <a:solidFill>
                  <a:srgbClr val="006600"/>
                </a:solidFill>
                <a:latin typeface="Arial" charset="0"/>
              </a:rPr>
              <a:t>Sieve-tube members</a:t>
            </a:r>
          </a:p>
          <a:p>
            <a:pPr lvl="1" eaLnBrk="1" hangingPunct="1">
              <a:buFont typeface="Arial"/>
              <a:buChar char="•"/>
              <a:defRPr/>
            </a:pPr>
            <a:r>
              <a:rPr lang="en-US" sz="3600" dirty="0" smtClean="0">
                <a:solidFill>
                  <a:srgbClr val="006600"/>
                </a:solidFill>
                <a:latin typeface="Arial" charset="0"/>
              </a:rPr>
              <a:t>Companion cell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382000" cy="5395913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b="1" smtClean="0">
                <a:solidFill>
                  <a:srgbClr val="000000"/>
                </a:solidFill>
                <a:latin typeface="Arial" charset="0"/>
              </a:rPr>
              <a:t>Vascular tissue</a:t>
            </a:r>
            <a:r>
              <a:rPr lang="en-US" smtClean="0">
                <a:solidFill>
                  <a:srgbClr val="000000"/>
                </a:solidFill>
                <a:latin typeface="Arial" charset="0"/>
              </a:rPr>
              <a:t>: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mtClean="0">
                <a:solidFill>
                  <a:srgbClr val="000000"/>
                </a:solidFill>
                <a:latin typeface="Arial" charset="0"/>
              </a:rPr>
              <a:t>runs continuous throughout the plant</a:t>
            </a:r>
          </a:p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mtClean="0">
                <a:solidFill>
                  <a:srgbClr val="000000"/>
                </a:solidFill>
                <a:latin typeface="Arial" charset="0"/>
              </a:rPr>
              <a:t>transports materials between roots and shoots.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smtClean="0">
                <a:solidFill>
                  <a:srgbClr val="000000"/>
                </a:solidFill>
                <a:latin typeface="Arial" charset="0"/>
              </a:rPr>
              <a:t>Xylem</a:t>
            </a:r>
            <a:r>
              <a:rPr lang="en-US" smtClean="0">
                <a:solidFill>
                  <a:srgbClr val="000000"/>
                </a:solidFill>
                <a:latin typeface="Arial" charset="0"/>
              </a:rPr>
              <a:t> transports water and dissolved minerals upward from roots into the shoots.            </a:t>
            </a:r>
            <a:r>
              <a:rPr lang="en-US" smtClean="0">
                <a:solidFill>
                  <a:schemeClr val="accent2"/>
                </a:solidFill>
                <a:latin typeface="Arial" charset="0"/>
              </a:rPr>
              <a:t>(water the xylem)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smtClean="0">
                <a:solidFill>
                  <a:srgbClr val="000000"/>
                </a:solidFill>
                <a:latin typeface="Arial" charset="0"/>
              </a:rPr>
              <a:t>Phloem</a:t>
            </a:r>
            <a:r>
              <a:rPr lang="en-US" smtClean="0">
                <a:solidFill>
                  <a:srgbClr val="000000"/>
                </a:solidFill>
                <a:latin typeface="Arial" charset="0"/>
              </a:rPr>
              <a:t> transports food from the leaves to the roots and to non-photosynthetic parts of the shoot system.                                                </a:t>
            </a:r>
            <a:r>
              <a:rPr lang="en-US" smtClean="0">
                <a:solidFill>
                  <a:schemeClr val="accent2"/>
                </a:solidFill>
                <a:latin typeface="Arial" charset="0"/>
              </a:rPr>
              <a:t>(feed the phloem)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057400" y="304800"/>
            <a:ext cx="44434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>
                <a:cs typeface="Times New Roman" charset="0"/>
              </a:rPr>
              <a:t>Vascular Tissue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382000" cy="210185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sz="4400" smtClean="0">
                <a:solidFill>
                  <a:srgbClr val="000000"/>
                </a:solidFill>
                <a:latin typeface="Arial" charset="0"/>
              </a:rPr>
              <a:t>The water conducting elements of xylem are the </a:t>
            </a:r>
            <a:r>
              <a:rPr lang="en-US" sz="4400" b="1" smtClean="0">
                <a:solidFill>
                  <a:srgbClr val="000099"/>
                </a:solidFill>
                <a:latin typeface="Arial" charset="0"/>
              </a:rPr>
              <a:t>tracheids</a:t>
            </a:r>
            <a:r>
              <a:rPr lang="en-US" sz="4400" smtClean="0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sz="4400" b="1" smtClean="0">
                <a:solidFill>
                  <a:srgbClr val="000099"/>
                </a:solidFill>
                <a:latin typeface="Arial" charset="0"/>
              </a:rPr>
              <a:t>vessel elements.</a:t>
            </a:r>
            <a:endParaRPr lang="en-US" sz="4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276600" y="381000"/>
            <a:ext cx="1831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>
                <a:cs typeface="Times New Roman" charset="0"/>
              </a:rPr>
              <a:t>Xylem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0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Xylem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600" y="762000"/>
            <a:ext cx="8178800" cy="5791200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Tracheids</a:t>
            </a:r>
            <a:endParaRPr lang="en-US" sz="3600" dirty="0" smtClean="0">
              <a:solidFill>
                <a:srgbClr val="000099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cs typeface="Times" charset="0"/>
            </a:endParaRPr>
          </a:p>
          <a:p>
            <a:pPr lvl="1" eaLnBrk="1" hangingPunct="1">
              <a:defRPr/>
            </a:pPr>
            <a:r>
              <a:rPr lang="en-US" sz="32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Characteristics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tapered elongated cells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connect to each other through pits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secondary cell walls strengthened with lignin</a:t>
            </a:r>
          </a:p>
          <a:p>
            <a:pPr lvl="1" eaLnBrk="1" hangingPunct="1">
              <a:defRPr/>
            </a:pPr>
            <a:r>
              <a:rPr lang="en-US" sz="32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Functions</a:t>
            </a:r>
            <a:endParaRPr lang="en-US" sz="3200" dirty="0" smtClean="0">
              <a:solidFill>
                <a:srgbClr val="0066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ＭＳ Ｐゴシック" charset="0"/>
              <a:cs typeface="Times" charset="0"/>
            </a:endParaRP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transport of water plus dissolved minerals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support</a:t>
            </a:r>
            <a:endParaRPr lang="en-US" sz="2800" dirty="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0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Xylem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762000"/>
            <a:ext cx="8775700" cy="5791200"/>
          </a:xfrm>
          <a:effectLst/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4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Vessel Elements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Characteristics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shorter and wider than </a:t>
            </a:r>
            <a:r>
              <a:rPr lang="en-US" sz="3200" dirty="0" err="1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tracheids</a:t>
            </a:r>
            <a:endParaRPr lang="en-US" sz="3200" dirty="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ＭＳ Ｐゴシック" charset="0"/>
              <a:cs typeface="Times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possess thinner cell walls than </a:t>
            </a:r>
            <a:r>
              <a:rPr lang="en-US" sz="3200" dirty="0" err="1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tracheids</a:t>
            </a:r>
            <a:endParaRPr lang="en-US" sz="3200" dirty="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ＭＳ Ｐゴシック" charset="0"/>
              <a:cs typeface="Times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Aligned end-to-end to form long </a:t>
            </a:r>
            <a:r>
              <a:rPr lang="en-US" sz="3200" dirty="0" err="1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micropipes</a:t>
            </a:r>
            <a:endParaRPr lang="en-US" sz="3200" dirty="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  <a:ea typeface="ＭＳ Ｐゴシック" charset="0"/>
              <a:cs typeface="Times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dead at functional maturity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6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Functions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transport of water plus dissolved minerals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support</a:t>
            </a:r>
            <a:endParaRPr lang="en-US" sz="3200" dirty="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35-08-Xylem-L.gif                                              00004136KARL's Pocketrans              B81D7FD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"/>
          <a:stretch>
            <a:fillRect/>
          </a:stretch>
        </p:blipFill>
        <p:spPr bwMode="auto">
          <a:xfrm>
            <a:off x="152400" y="838200"/>
            <a:ext cx="89916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74725" y="92075"/>
            <a:ext cx="7104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cs typeface="Times New Roman" charset="0"/>
              </a:rPr>
              <a:t>Water conducting cells of the xylem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382000" cy="323850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4000" dirty="0" smtClean="0">
                <a:solidFill>
                  <a:srgbClr val="000000"/>
                </a:solidFill>
                <a:latin typeface="Arial" charset="0"/>
              </a:rPr>
              <a:t>Food and minerals move through tubes formed by chains of cells, </a:t>
            </a:r>
            <a:r>
              <a:rPr lang="en-US" sz="4000" b="1" dirty="0" smtClean="0">
                <a:solidFill>
                  <a:srgbClr val="000000"/>
                </a:solidFill>
                <a:latin typeface="Arial" charset="0"/>
              </a:rPr>
              <a:t>sieve-tube members</a:t>
            </a:r>
            <a:r>
              <a:rPr lang="en-US" sz="4000" dirty="0" smtClean="0">
                <a:solidFill>
                  <a:srgbClr val="000000"/>
                </a:solidFill>
                <a:latin typeface="Arial" charset="0"/>
              </a:rPr>
              <a:t>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600" b="1" dirty="0" smtClean="0">
                <a:solidFill>
                  <a:srgbClr val="000000"/>
                </a:solidFill>
                <a:latin typeface="Arial" charset="0"/>
              </a:rPr>
              <a:t>sieve plates</a:t>
            </a:r>
            <a:endParaRPr lang="en-US" sz="3600" dirty="0" smtClean="0">
              <a:solidFill>
                <a:srgbClr val="000000"/>
              </a:solidFill>
              <a:latin typeface="Arial" charset="0"/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600" b="1" dirty="0" smtClean="0">
                <a:solidFill>
                  <a:srgbClr val="000000"/>
                </a:solidFill>
                <a:latin typeface="Arial" charset="0"/>
              </a:rPr>
              <a:t>companion cell</a:t>
            </a:r>
            <a:endParaRPr lang="en-US" sz="36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352800" y="228600"/>
            <a:ext cx="22034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>
                <a:cs typeface="Times New Roman" charset="0"/>
              </a:rPr>
              <a:t>Phloem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0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Phloem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762000"/>
            <a:ext cx="8686800" cy="5791200"/>
          </a:xfrm>
          <a:effectLst/>
        </p:spPr>
        <p:txBody>
          <a:bodyPr/>
          <a:lstStyle/>
          <a:p>
            <a:pPr algn="just" eaLnBrk="1" hangingPunct="1">
              <a:defRPr/>
            </a:pPr>
            <a: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Sieve-tube Members</a:t>
            </a:r>
          </a:p>
          <a:p>
            <a:pPr lvl="1" algn="just" eaLnBrk="1" hangingPunct="1">
              <a:defRPr/>
            </a:pPr>
            <a:r>
              <a:rPr lang="en-US" sz="32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Characteristics</a:t>
            </a:r>
          </a:p>
          <a:p>
            <a:pPr lvl="2" algn="just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living cells arranged end-to-end to form food-conducting cells of the phloem</a:t>
            </a:r>
          </a:p>
          <a:p>
            <a:pPr lvl="2" algn="just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lack lignin in their cell walls</a:t>
            </a:r>
          </a:p>
          <a:p>
            <a:pPr lvl="2" algn="just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mature cells lack nuclei and other cellular organelles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alive at functional maturity</a:t>
            </a:r>
          </a:p>
          <a:p>
            <a:pPr lvl="1" algn="just" eaLnBrk="1" hangingPunct="1">
              <a:defRPr/>
            </a:pPr>
            <a:r>
              <a:rPr lang="en-US" sz="32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Functions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transport products of photosynthesis</a:t>
            </a:r>
            <a:endParaRPr lang="en-US" sz="2800" dirty="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0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Phloem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762000"/>
            <a:ext cx="8686800" cy="57912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algn="just" eaLnBrk="1" hangingPunct="1">
              <a:defRPr/>
            </a:pPr>
            <a:r>
              <a:rPr lang="en-US" sz="360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Companion Cells</a:t>
            </a:r>
          </a:p>
          <a:p>
            <a:pPr lvl="1" algn="just" eaLnBrk="1" hangingPunct="1">
              <a:defRPr/>
            </a:pPr>
            <a:r>
              <a:rPr lang="en-US" sz="320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Characteristics</a:t>
            </a:r>
          </a:p>
          <a:p>
            <a:pPr lvl="2" algn="just" eaLnBrk="1" hangingPunct="1">
              <a:defRPr/>
            </a:pPr>
            <a:r>
              <a:rPr lang="en-US" sz="28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living cells adjacent to sieve-tube members</a:t>
            </a:r>
          </a:p>
          <a:p>
            <a:pPr lvl="2" algn="just" eaLnBrk="1" hangingPunct="1">
              <a:defRPr/>
            </a:pPr>
            <a:r>
              <a:rPr lang="en-US" sz="28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connected to sieve-tube members via plasmodesmata</a:t>
            </a:r>
          </a:p>
          <a:p>
            <a:pPr lvl="1" algn="just" eaLnBrk="1" hangingPunct="1">
              <a:defRPr/>
            </a:pPr>
            <a:r>
              <a:rPr lang="en-US" sz="3200" smtClean="0">
                <a:solidFill>
                  <a:srgbClr val="0066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Functions</a:t>
            </a:r>
          </a:p>
          <a:p>
            <a:pPr lvl="2" algn="just" eaLnBrk="1" hangingPunct="1">
              <a:defRPr/>
            </a:pPr>
            <a:r>
              <a:rPr lang="en-US" sz="28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support sieve-tube members</a:t>
            </a:r>
          </a:p>
          <a:p>
            <a:pPr lvl="2" algn="just" eaLnBrk="1" hangingPunct="1">
              <a:defRPr/>
            </a:pPr>
            <a:r>
              <a:rPr lang="en-US" sz="28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may assist in sugar loading into sieve-tube members</a:t>
            </a:r>
            <a:endParaRPr lang="en-US" sz="280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04800"/>
            <a:ext cx="298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Monocot Examples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91200" y="304800"/>
            <a:ext cx="2476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Dicot Examples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4495800" y="304800"/>
            <a:ext cx="0" cy="6324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2057401" y="1143000"/>
            <a:ext cx="2286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Palm Trees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800" dirty="0" smtClean="0">
                <a:sym typeface="Wingdings"/>
              </a:rPr>
              <a:t>no wood overlapping leaf bases</a:t>
            </a:r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38200"/>
            <a:ext cx="1550185" cy="206957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3733800"/>
            <a:ext cx="1600200" cy="21336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1143000" y="3810000"/>
            <a:ext cx="902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914400"/>
            <a:ext cx="2133600" cy="25146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7391400" y="1371600"/>
            <a:ext cx="1752601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Peanut:</a:t>
            </a:r>
            <a:r>
              <a:rPr lang="en-US" dirty="0" smtClean="0">
                <a:sym typeface="Wingdings"/>
              </a:rPr>
              <a:t> </a:t>
            </a:r>
            <a:r>
              <a:rPr lang="en-US" b="0" dirty="0" smtClean="0">
                <a:sym typeface="Wingdings"/>
              </a:rPr>
              <a:t>not a nut legume!</a:t>
            </a:r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b="12637"/>
          <a:stretch/>
        </p:blipFill>
        <p:spPr>
          <a:xfrm>
            <a:off x="6858000" y="3886200"/>
            <a:ext cx="1897436" cy="229774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410200" y="4419600"/>
            <a:ext cx="1273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Tomato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28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35-09-Phloem-L.gif                                             00004136KARL's Pocketrans              B81D7FD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4"/>
          <a:stretch>
            <a:fillRect/>
          </a:stretch>
        </p:blipFill>
        <p:spPr bwMode="auto">
          <a:xfrm>
            <a:off x="152400" y="1587500"/>
            <a:ext cx="8763000" cy="473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69925" y="244475"/>
            <a:ext cx="7258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>
                <a:cs typeface="Times New Roman" charset="0"/>
              </a:rPr>
              <a:t>Food conducting cells of the phloem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382000" cy="2819400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r>
              <a:rPr lang="en-US" b="1" smtClean="0">
                <a:solidFill>
                  <a:srgbClr val="000000"/>
                </a:solidFill>
                <a:latin typeface="Arial" charset="0"/>
              </a:rPr>
              <a:t>Ground tissue</a:t>
            </a:r>
            <a:r>
              <a:rPr lang="en-US" smtClean="0">
                <a:solidFill>
                  <a:srgbClr val="000000"/>
                </a:solidFill>
                <a:latin typeface="Arial" charset="0"/>
              </a:rPr>
              <a:t> fills the interior of the plant. It contains three basic cell types: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200" smtClean="0">
                <a:solidFill>
                  <a:srgbClr val="000000"/>
                </a:solidFill>
                <a:latin typeface="Arial" charset="0"/>
              </a:rPr>
              <a:t>Parenchyma cells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200" smtClean="0">
                <a:solidFill>
                  <a:srgbClr val="000000"/>
                </a:solidFill>
                <a:latin typeface="Arial" charset="0"/>
              </a:rPr>
              <a:t>Collenchyma cells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200" smtClean="0">
                <a:solidFill>
                  <a:srgbClr val="000000"/>
                </a:solidFill>
                <a:latin typeface="Arial" charset="0"/>
              </a:rPr>
              <a:t>Sclerenchyma cells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67000" y="304800"/>
            <a:ext cx="41290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>
                <a:cs typeface="Times New Roman" charset="0"/>
              </a:rPr>
              <a:t>Ground Tissue</a:t>
            </a:r>
          </a:p>
        </p:txBody>
      </p:sp>
      <p:grpSp>
        <p:nvGrpSpPr>
          <p:cNvPr id="21507" name="Group 5"/>
          <p:cNvGrpSpPr>
            <a:grpSpLocks/>
          </p:cNvGrpSpPr>
          <p:nvPr/>
        </p:nvGrpSpPr>
        <p:grpSpPr bwMode="auto">
          <a:xfrm>
            <a:off x="4724400" y="3048000"/>
            <a:ext cx="2895600" cy="2895600"/>
            <a:chOff x="192" y="2256"/>
            <a:chExt cx="1824" cy="1824"/>
          </a:xfrm>
        </p:grpSpPr>
        <p:sp>
          <p:nvSpPr>
            <p:cNvPr id="23558" name="Oval 6"/>
            <p:cNvSpPr>
              <a:spLocks noChangeArrowheads="1"/>
            </p:cNvSpPr>
            <p:nvPr/>
          </p:nvSpPr>
          <p:spPr bwMode="auto">
            <a:xfrm>
              <a:off x="192" y="2256"/>
              <a:ext cx="1824" cy="1824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59" name="Oval 7"/>
            <p:cNvSpPr>
              <a:spLocks noChangeArrowheads="1"/>
            </p:cNvSpPr>
            <p:nvPr/>
          </p:nvSpPr>
          <p:spPr bwMode="auto">
            <a:xfrm>
              <a:off x="1056" y="3792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 rot="1369324">
              <a:off x="1152" y="2400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 rot="1981432">
              <a:off x="1536" y="2592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2" name="Oval 10"/>
            <p:cNvSpPr>
              <a:spLocks noChangeArrowheads="1"/>
            </p:cNvSpPr>
            <p:nvPr/>
          </p:nvSpPr>
          <p:spPr bwMode="auto">
            <a:xfrm rot="3953522">
              <a:off x="1728" y="2880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3" name="Oval 11"/>
            <p:cNvSpPr>
              <a:spLocks noChangeArrowheads="1"/>
            </p:cNvSpPr>
            <p:nvPr/>
          </p:nvSpPr>
          <p:spPr bwMode="auto">
            <a:xfrm rot="3902457">
              <a:off x="336" y="3216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4" name="Oval 12"/>
            <p:cNvSpPr>
              <a:spLocks noChangeArrowheads="1"/>
            </p:cNvSpPr>
            <p:nvPr/>
          </p:nvSpPr>
          <p:spPr bwMode="auto">
            <a:xfrm rot="3838225">
              <a:off x="480" y="3504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5" name="Oval 13"/>
            <p:cNvSpPr>
              <a:spLocks noChangeArrowheads="1"/>
            </p:cNvSpPr>
            <p:nvPr/>
          </p:nvSpPr>
          <p:spPr bwMode="auto">
            <a:xfrm rot="2893615">
              <a:off x="672" y="3744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6" name="Oval 14"/>
            <p:cNvSpPr>
              <a:spLocks noChangeArrowheads="1"/>
            </p:cNvSpPr>
            <p:nvPr/>
          </p:nvSpPr>
          <p:spPr bwMode="auto">
            <a:xfrm rot="16859048">
              <a:off x="1776" y="3264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7" name="Oval 15"/>
            <p:cNvSpPr>
              <a:spLocks noChangeArrowheads="1"/>
            </p:cNvSpPr>
            <p:nvPr/>
          </p:nvSpPr>
          <p:spPr bwMode="auto">
            <a:xfrm rot="-2901988">
              <a:off x="1584" y="3600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8" name="Oval 16"/>
            <p:cNvSpPr>
              <a:spLocks noChangeArrowheads="1"/>
            </p:cNvSpPr>
            <p:nvPr/>
          </p:nvSpPr>
          <p:spPr bwMode="auto">
            <a:xfrm rot="-2659319">
              <a:off x="1296" y="3744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69" name="Oval 17"/>
            <p:cNvSpPr>
              <a:spLocks noChangeArrowheads="1"/>
            </p:cNvSpPr>
            <p:nvPr/>
          </p:nvSpPr>
          <p:spPr bwMode="auto">
            <a:xfrm rot="-2053420">
              <a:off x="576" y="2592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70" name="Oval 18"/>
            <p:cNvSpPr>
              <a:spLocks noChangeArrowheads="1"/>
            </p:cNvSpPr>
            <p:nvPr/>
          </p:nvSpPr>
          <p:spPr bwMode="auto">
            <a:xfrm rot="-2053420">
              <a:off x="816" y="2448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3571" name="Oval 19"/>
            <p:cNvSpPr>
              <a:spLocks noChangeArrowheads="1"/>
            </p:cNvSpPr>
            <p:nvPr/>
          </p:nvSpPr>
          <p:spPr bwMode="auto">
            <a:xfrm rot="-3806097">
              <a:off x="384" y="2832"/>
              <a:ext cx="96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5638800" y="2133600"/>
            <a:ext cx="2049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>
                <a:cs typeface="Times New Roman" charset="0"/>
              </a:rPr>
              <a:t>Dermal tissue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6400800" y="6096000"/>
            <a:ext cx="2252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>
                <a:cs typeface="Times New Roman" charset="0"/>
              </a:rPr>
              <a:t>Vascular tissue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2286000" y="5257800"/>
            <a:ext cx="208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>
                <a:cs typeface="Times New Roman" charset="0"/>
              </a:rPr>
              <a:t>Ground tissue</a:t>
            </a:r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 flipV="1">
            <a:off x="4343400" y="4572000"/>
            <a:ext cx="14478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 flipH="1" flipV="1">
            <a:off x="7010400" y="5334000"/>
            <a:ext cx="762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23577" name="Line 25"/>
          <p:cNvSpPr>
            <a:spLocks noChangeShapeType="1"/>
          </p:cNvSpPr>
          <p:nvPr/>
        </p:nvSpPr>
        <p:spPr bwMode="auto">
          <a:xfrm flipH="1">
            <a:off x="6705600" y="2590800"/>
            <a:ext cx="1524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Parenchyma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" y="952500"/>
            <a:ext cx="8953500" cy="57023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algn="just" eaLnBrk="1" hangingPunct="1">
              <a:defRPr/>
            </a:pPr>
            <a:r>
              <a:rPr lang="en-US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Characteristics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least specialized cell type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only thin primary cell wall is present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possess large central vacuole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generally alive at functional maturity</a:t>
            </a:r>
          </a:p>
          <a:p>
            <a:pPr algn="just" eaLnBrk="1" hangingPunct="1">
              <a:defRPr/>
            </a:pPr>
            <a:r>
              <a:rPr lang="en-US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Functions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make up most of the ground tissues of the plant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storage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photosynthesis</a:t>
            </a:r>
          </a:p>
          <a:p>
            <a:pPr lvl="1" algn="just"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can help repair and replace damaged organs by proliferation and specialization into other cells</a:t>
            </a:r>
            <a:endParaRPr lang="en-US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0" y="1143000"/>
            <a:ext cx="381000" cy="304800"/>
            <a:chOff x="3264" y="1728"/>
            <a:chExt cx="1440" cy="1152"/>
          </a:xfrm>
        </p:grpSpPr>
        <p:sp>
          <p:nvSpPr>
            <p:cNvPr id="24581" name="Oval 5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4582" name="Oval 6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4583" name="Oval 7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  <p:grpSp>
        <p:nvGrpSpPr>
          <p:cNvPr id="22532" name="Group 8"/>
          <p:cNvGrpSpPr>
            <a:grpSpLocks/>
          </p:cNvGrpSpPr>
          <p:nvPr/>
        </p:nvGrpSpPr>
        <p:grpSpPr bwMode="auto">
          <a:xfrm>
            <a:off x="0" y="3733800"/>
            <a:ext cx="381000" cy="304800"/>
            <a:chOff x="3264" y="1728"/>
            <a:chExt cx="1440" cy="1152"/>
          </a:xfrm>
        </p:grpSpPr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4586" name="Oval 10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4587" name="Oval 11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0900" y="190500"/>
            <a:ext cx="77724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Parenchyma</a:t>
            </a:r>
          </a:p>
        </p:txBody>
      </p:sp>
      <p:pic>
        <p:nvPicPr>
          <p:cNvPr id="23554" name="Picture 3" descr="35-11a-ParenchymaCells.jpg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8263"/>
            <a:ext cx="9144000" cy="551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Collenchyma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9400" y="1371600"/>
            <a:ext cx="8585200" cy="38608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en-US" sz="400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Characteristics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possess thicker primary cell walls the that of parenchyma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no secondary cell wall present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generally alive at functional maturity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00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Functions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provide support without restraining growth</a:t>
            </a:r>
            <a:endParaRPr lang="en-US" sz="360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  <p:grpSp>
        <p:nvGrpSpPr>
          <p:cNvPr id="24579" name="Group 4"/>
          <p:cNvGrpSpPr>
            <a:grpSpLocks/>
          </p:cNvGrpSpPr>
          <p:nvPr/>
        </p:nvGrpSpPr>
        <p:grpSpPr bwMode="auto">
          <a:xfrm>
            <a:off x="228600" y="1524000"/>
            <a:ext cx="381000" cy="304800"/>
            <a:chOff x="3264" y="1728"/>
            <a:chExt cx="1440" cy="1152"/>
          </a:xfrm>
        </p:grpSpPr>
        <p:sp>
          <p:nvSpPr>
            <p:cNvPr id="26629" name="Oval 5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6630" name="Oval 6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6631" name="Oval 7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  <p:grpSp>
        <p:nvGrpSpPr>
          <p:cNvPr id="24580" name="Group 8"/>
          <p:cNvGrpSpPr>
            <a:grpSpLocks/>
          </p:cNvGrpSpPr>
          <p:nvPr/>
        </p:nvGrpSpPr>
        <p:grpSpPr bwMode="auto">
          <a:xfrm>
            <a:off x="228600" y="4495800"/>
            <a:ext cx="381000" cy="304800"/>
            <a:chOff x="3264" y="1728"/>
            <a:chExt cx="1440" cy="1152"/>
          </a:xfrm>
        </p:grpSpPr>
        <p:sp>
          <p:nvSpPr>
            <p:cNvPr id="26633" name="Oval 9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6634" name="Oval 10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6635" name="Oval 11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3200"/>
            <a:ext cx="77724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Collenchyma</a:t>
            </a:r>
          </a:p>
        </p:txBody>
      </p:sp>
      <p:pic>
        <p:nvPicPr>
          <p:cNvPr id="25602" name="Picture 3" descr="35-11b-Collenchyma-L.jpg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0"/>
          <a:stretch>
            <a:fillRect/>
          </a:stretch>
        </p:blipFill>
        <p:spPr bwMode="auto">
          <a:xfrm>
            <a:off x="384175" y="1244600"/>
            <a:ext cx="8375650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Sclerenchyma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4950" y="1371600"/>
            <a:ext cx="8674100" cy="441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en-US" sz="400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Characteristics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have secondary cell walls strengthened by lignin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often are dead at functional maturity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two forms:  </a:t>
            </a:r>
            <a:r>
              <a:rPr lang="en-US" sz="3600" b="1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fibers and sclereids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4000" smtClean="0">
                <a:solidFill>
                  <a:srgbClr val="0000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cs typeface="Times" charset="0"/>
              </a:rPr>
              <a:t>Functions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600" smtClean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ＭＳ Ｐゴシック" charset="0"/>
                <a:cs typeface="Times" charset="0"/>
              </a:rPr>
              <a:t>rigid cells providing support and strength to tissues</a:t>
            </a:r>
            <a:endParaRPr lang="en-US" sz="3600" smtClean="0">
              <a:effectLst>
                <a:outerShdw blurRad="38100" dist="38100" dir="2700000" algn="tl">
                  <a:srgbClr val="DDDDDD"/>
                </a:outerShdw>
              </a:effectLst>
              <a:latin typeface="Arial" charset="0"/>
            </a:endParaRPr>
          </a:p>
        </p:txBody>
      </p:sp>
      <p:grpSp>
        <p:nvGrpSpPr>
          <p:cNvPr id="26627" name="Group 4"/>
          <p:cNvGrpSpPr>
            <a:grpSpLocks/>
          </p:cNvGrpSpPr>
          <p:nvPr/>
        </p:nvGrpSpPr>
        <p:grpSpPr bwMode="auto">
          <a:xfrm>
            <a:off x="152400" y="1524000"/>
            <a:ext cx="381000" cy="304800"/>
            <a:chOff x="3264" y="1728"/>
            <a:chExt cx="1440" cy="1152"/>
          </a:xfrm>
        </p:grpSpPr>
        <p:sp>
          <p:nvSpPr>
            <p:cNvPr id="28677" name="Oval 5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8678" name="Oval 6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8679" name="Oval 7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  <p:grpSp>
        <p:nvGrpSpPr>
          <p:cNvPr id="26628" name="Group 8"/>
          <p:cNvGrpSpPr>
            <a:grpSpLocks/>
          </p:cNvGrpSpPr>
          <p:nvPr/>
        </p:nvGrpSpPr>
        <p:grpSpPr bwMode="auto">
          <a:xfrm>
            <a:off x="228600" y="4495800"/>
            <a:ext cx="381000" cy="304800"/>
            <a:chOff x="3264" y="1728"/>
            <a:chExt cx="1440" cy="1152"/>
          </a:xfrm>
        </p:grpSpPr>
        <p:sp>
          <p:nvSpPr>
            <p:cNvPr id="28681" name="Oval 9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8682" name="Oval 10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8683" name="Oval 11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"/>
            <a:ext cx="8382000" cy="6224588"/>
          </a:xfrm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600" smtClean="0">
                <a:solidFill>
                  <a:srgbClr val="000000"/>
                </a:solidFill>
                <a:latin typeface="Arial" charset="0"/>
              </a:rPr>
              <a:t>Two other sclerenchyma cells, </a:t>
            </a:r>
            <a:r>
              <a:rPr lang="en-US" sz="3600" b="1" smtClean="0">
                <a:solidFill>
                  <a:srgbClr val="000000"/>
                </a:solidFill>
                <a:latin typeface="Arial" charset="0"/>
              </a:rPr>
              <a:t>fibers</a:t>
            </a:r>
            <a:r>
              <a:rPr lang="en-US" sz="3600" smtClean="0">
                <a:solidFill>
                  <a:srgbClr val="000000"/>
                </a:solidFill>
                <a:latin typeface="Arial" charset="0"/>
              </a:rPr>
              <a:t> and </a:t>
            </a:r>
            <a:r>
              <a:rPr lang="en-US" sz="3600" b="1" smtClean="0">
                <a:solidFill>
                  <a:srgbClr val="000000"/>
                </a:solidFill>
                <a:latin typeface="Arial" charset="0"/>
              </a:rPr>
              <a:t>sclereids</a:t>
            </a:r>
            <a:r>
              <a:rPr lang="en-US" sz="3600" smtClean="0">
                <a:solidFill>
                  <a:srgbClr val="000000"/>
                </a:solidFill>
                <a:latin typeface="Arial" charset="0"/>
              </a:rPr>
              <a:t>, are specialized entirely in support.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200" b="1" smtClean="0">
                <a:solidFill>
                  <a:srgbClr val="000000"/>
                </a:solidFill>
                <a:latin typeface="Arial" charset="0"/>
              </a:rPr>
              <a:t>Fibers </a:t>
            </a:r>
            <a:r>
              <a:rPr lang="en-US" sz="3200" smtClean="0">
                <a:solidFill>
                  <a:srgbClr val="000000"/>
                </a:solidFill>
                <a:latin typeface="Arial" charset="0"/>
              </a:rPr>
              <a:t>are long, slender and tapered, and usually occur in groups.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Those from hemp fibers are used for making rope and those from flax for weaving into linen.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3200" b="1" smtClean="0">
                <a:solidFill>
                  <a:srgbClr val="000000"/>
                </a:solidFill>
                <a:latin typeface="Arial" charset="0"/>
              </a:rPr>
              <a:t>Sclereids</a:t>
            </a:r>
            <a:r>
              <a:rPr lang="en-US" sz="3200" smtClean="0">
                <a:solidFill>
                  <a:srgbClr val="000000"/>
                </a:solidFill>
                <a:latin typeface="Arial" charset="0"/>
              </a:rPr>
              <a:t>, shorter than fibers and irregular in shape, impart the hardness to nutshells and seed coats and the gritty texture to pear fruits.</a:t>
            </a:r>
          </a:p>
        </p:txBody>
      </p:sp>
      <p:grpSp>
        <p:nvGrpSpPr>
          <p:cNvPr id="27650" name="Group 3"/>
          <p:cNvGrpSpPr>
            <a:grpSpLocks/>
          </p:cNvGrpSpPr>
          <p:nvPr/>
        </p:nvGrpSpPr>
        <p:grpSpPr bwMode="auto">
          <a:xfrm>
            <a:off x="228600" y="381000"/>
            <a:ext cx="381000" cy="304800"/>
            <a:chOff x="3264" y="1728"/>
            <a:chExt cx="1440" cy="1152"/>
          </a:xfrm>
        </p:grpSpPr>
        <p:sp>
          <p:nvSpPr>
            <p:cNvPr id="29700" name="Oval 4"/>
            <p:cNvSpPr>
              <a:spLocks noChangeArrowheads="1"/>
            </p:cNvSpPr>
            <p:nvPr/>
          </p:nvSpPr>
          <p:spPr bwMode="auto">
            <a:xfrm>
              <a:off x="3264" y="2688"/>
              <a:ext cx="1152" cy="192"/>
            </a:xfrm>
            <a:prstGeom prst="ellipse">
              <a:avLst/>
            </a:prstGeom>
            <a:solidFill>
              <a:srgbClr val="0033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9701" name="Oval 5"/>
            <p:cNvSpPr>
              <a:spLocks noChangeArrowheads="1"/>
            </p:cNvSpPr>
            <p:nvPr/>
          </p:nvSpPr>
          <p:spPr bwMode="auto">
            <a:xfrm>
              <a:off x="3600" y="1728"/>
              <a:ext cx="1104" cy="1104"/>
            </a:xfrm>
            <a:prstGeom prst="ellipse">
              <a:avLst/>
            </a:pr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  <p:sp>
          <p:nvSpPr>
            <p:cNvPr id="29702" name="Oval 6"/>
            <p:cNvSpPr>
              <a:spLocks noChangeArrowheads="1"/>
            </p:cNvSpPr>
            <p:nvPr/>
          </p:nvSpPr>
          <p:spPr bwMode="auto">
            <a:xfrm rot="941868">
              <a:off x="4080" y="1920"/>
              <a:ext cx="384" cy="144"/>
            </a:xfrm>
            <a:prstGeom prst="ellipse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6666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Times New Roman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8300" y="355600"/>
            <a:ext cx="2933700" cy="11430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Fiber Cells</a:t>
            </a:r>
          </a:p>
        </p:txBody>
      </p:sp>
      <p:pic>
        <p:nvPicPr>
          <p:cNvPr id="28674" name="Picture 3" descr="35-11c1-FiberCells.jpg  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13" y="0"/>
            <a:ext cx="4891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11500" y="0"/>
            <a:ext cx="2921000" cy="863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charset="0"/>
              </a:rPr>
              <a:t>Sclereids</a:t>
            </a:r>
          </a:p>
        </p:txBody>
      </p:sp>
      <p:pic>
        <p:nvPicPr>
          <p:cNvPr id="29698" name="Picture 3" descr="35-11c2-Sclereids.jpg                                          0000002BBIOLOGY6eCIPLchapters29-39     B84796D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822325"/>
            <a:ext cx="73025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304800"/>
            <a:ext cx="6673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Mono</a:t>
            </a:r>
            <a:r>
              <a:rPr lang="en-US" sz="3600" dirty="0" smtClean="0"/>
              <a:t>cot Seed Comes to Life!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8414" y="1066800"/>
            <a:ext cx="5715000" cy="57912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" y="1143000"/>
            <a:ext cx="3352800" cy="2209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3276600"/>
            <a:ext cx="3571859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dirty="0"/>
              <a:t>Seed coat </a:t>
            </a:r>
            <a:r>
              <a:rPr lang="en-US" sz="1900" b="0" dirty="0"/>
              <a:t>– From the wall of the embryo sack (mother tissue)</a:t>
            </a:r>
          </a:p>
          <a:p>
            <a:r>
              <a:rPr lang="en-US" sz="1900" dirty="0"/>
              <a:t>Endosperm</a:t>
            </a:r>
            <a:r>
              <a:rPr lang="en-US" sz="1900" b="0" dirty="0"/>
              <a:t> – Food supply containing 3 sets of chromosomes (2 from the mother and 1 from the father)</a:t>
            </a:r>
          </a:p>
          <a:p>
            <a:r>
              <a:rPr lang="en-US" sz="1900" dirty="0"/>
              <a:t>Embryo</a:t>
            </a:r>
            <a:r>
              <a:rPr lang="en-US" sz="1900" b="0" dirty="0"/>
              <a:t> – Immature plant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/>
              <a:t>Cotyledon</a:t>
            </a:r>
            <a:r>
              <a:rPr lang="en-US" sz="1900" b="0" dirty="0"/>
              <a:t> – Seed leaf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 err="1"/>
              <a:t>Plumule</a:t>
            </a:r>
            <a:r>
              <a:rPr lang="en-US" sz="1900" b="0" dirty="0"/>
              <a:t> – Shoot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/>
              <a:t>Radicle</a:t>
            </a:r>
            <a:r>
              <a:rPr lang="en-US" sz="1900" b="0" dirty="0"/>
              <a:t> – </a:t>
            </a:r>
            <a:r>
              <a:rPr lang="en-US" sz="1900" b="0" dirty="0" smtClean="0"/>
              <a:t>Root</a:t>
            </a:r>
            <a:endParaRPr lang="en-US" sz="1900" b="0" dirty="0"/>
          </a:p>
        </p:txBody>
      </p:sp>
    </p:spTree>
    <p:extLst>
      <p:ext uri="{BB962C8B-B14F-4D97-AF65-F5344CB8AC3E}">
        <p14:creationId xmlns:p14="http://schemas.microsoft.com/office/powerpoint/2010/main" val="21168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190" y="4267200"/>
            <a:ext cx="4571809" cy="25569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304800"/>
            <a:ext cx="5904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smtClean="0"/>
              <a:t>Di</a:t>
            </a:r>
            <a:r>
              <a:rPr lang="en-US" sz="3600" dirty="0" smtClean="0"/>
              <a:t>cot Seed Comes to Life!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" y="1143000"/>
            <a:ext cx="4114800" cy="5105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43400" y="990600"/>
            <a:ext cx="4572000" cy="33085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900" dirty="0" smtClean="0"/>
              <a:t>Seed coat </a:t>
            </a:r>
            <a:r>
              <a:rPr lang="en-US" sz="1900" b="0" dirty="0" smtClean="0"/>
              <a:t>– </a:t>
            </a:r>
            <a:r>
              <a:rPr lang="en-US" sz="1900" b="0" dirty="0"/>
              <a:t>From embryo sack wall and endosperm tissue (During development, the endosperm stops dividing and is absorbed into the embryonic tissues.)</a:t>
            </a:r>
          </a:p>
          <a:p>
            <a:pPr marL="285750" indent="-285750">
              <a:buFont typeface="Arial"/>
              <a:buChar char="•"/>
            </a:pPr>
            <a:r>
              <a:rPr lang="en-US" sz="1900" dirty="0"/>
              <a:t>Embryo</a:t>
            </a:r>
            <a:r>
              <a:rPr lang="en-US" sz="1900" b="0" dirty="0"/>
              <a:t> – Immature plant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 smtClean="0"/>
              <a:t>Cotyledon</a:t>
            </a:r>
            <a:r>
              <a:rPr lang="en-US" sz="1900" b="0" dirty="0" smtClean="0"/>
              <a:t> </a:t>
            </a:r>
            <a:r>
              <a:rPr lang="en-US" sz="1900" b="0" dirty="0"/>
              <a:t>– Food storing seed leaf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 err="1"/>
              <a:t>Plumule</a:t>
            </a:r>
            <a:r>
              <a:rPr lang="en-US" sz="1900" b="0" dirty="0"/>
              <a:t> – Shoot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/>
              <a:t>Hypocotyl</a:t>
            </a:r>
            <a:r>
              <a:rPr lang="en-US" sz="1900" b="0" dirty="0"/>
              <a:t> – Stem</a:t>
            </a:r>
          </a:p>
          <a:p>
            <a:pPr marL="742950" lvl="1" indent="-285750">
              <a:buFont typeface="Arial"/>
              <a:buChar char="•"/>
            </a:pPr>
            <a:r>
              <a:rPr lang="en-US" sz="1900" b="0" i="1" dirty="0"/>
              <a:t>Radicle</a:t>
            </a:r>
            <a:r>
              <a:rPr lang="en-US" sz="1900" b="0" dirty="0"/>
              <a:t> – Root</a:t>
            </a:r>
          </a:p>
        </p:txBody>
      </p:sp>
    </p:spTree>
    <p:extLst>
      <p:ext uri="{BB962C8B-B14F-4D97-AF65-F5344CB8AC3E}">
        <p14:creationId xmlns:p14="http://schemas.microsoft.com/office/powerpoint/2010/main" val="45249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895600" y="228600"/>
            <a:ext cx="3105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>
                <a:cs typeface="Times New Roman" charset="0"/>
              </a:rPr>
              <a:t>Plant Parts</a:t>
            </a:r>
          </a:p>
        </p:txBody>
      </p:sp>
      <p:pic>
        <p:nvPicPr>
          <p:cNvPr id="5122" name="il_fi" descr="http://www.schenectady.k12.ny.us/putman/biology/data/images/PLANTS/PLANT.G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73175"/>
            <a:ext cx="5354638" cy="558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5562600" y="1295400"/>
            <a:ext cx="1219200" cy="1219200"/>
          </a:xfrm>
          <a:prstGeom prst="ellipse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6477000" y="2743200"/>
            <a:ext cx="1219200" cy="1219200"/>
          </a:xfrm>
          <a:prstGeom prst="ellipse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477000" y="5410200"/>
            <a:ext cx="1219200" cy="1219200"/>
          </a:xfrm>
          <a:prstGeom prst="ellipse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250" y="609600"/>
            <a:ext cx="6846199" cy="6752617"/>
          </a:xfrm>
        </p:spPr>
        <p:txBody>
          <a:bodyPr wrap="square"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Meristems</a:t>
            </a:r>
            <a:r>
              <a:rPr lang="en-US" dirty="0" smtClean="0">
                <a:solidFill>
                  <a:srgbClr val="000000"/>
                </a:solidFill>
                <a:latin typeface="Times New Roman"/>
              </a:rPr>
              <a:t>–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forever young tissues; divide actively throughout plant’s life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These cells </a:t>
            </a:r>
            <a:r>
              <a:rPr lang="en-US" b="1" u="sng" dirty="0" smtClean="0">
                <a:solidFill>
                  <a:srgbClr val="000000"/>
                </a:solidFill>
                <a:latin typeface="Arial" charset="0"/>
              </a:rPr>
              <a:t>divide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to generate additional cells: </a:t>
            </a:r>
          </a:p>
          <a:p>
            <a:pPr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Initials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- 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generative cells that </a:t>
            </a:r>
            <a:r>
              <a:rPr lang="en-US" b="1" u="sng" dirty="0" smtClean="0">
                <a:solidFill>
                  <a:srgbClr val="FF0000"/>
                </a:solidFill>
                <a:latin typeface="Arial" charset="0"/>
              </a:rPr>
              <a:t>remain</a:t>
            </a:r>
            <a:r>
              <a:rPr lang="en-US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in the meristem.</a:t>
            </a:r>
          </a:p>
          <a:p>
            <a:pPr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dirty="0" smtClean="0">
                <a:solidFill>
                  <a:srgbClr val="0080FF"/>
                </a:solidFill>
                <a:latin typeface="Arial" charset="0"/>
              </a:rPr>
              <a:t>Derivatives</a:t>
            </a: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-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Those that are </a:t>
            </a:r>
            <a:r>
              <a:rPr lang="en-US" b="1" u="sng" dirty="0" smtClean="0">
                <a:solidFill>
                  <a:srgbClr val="0080FF"/>
                </a:solidFill>
                <a:latin typeface="Arial" charset="0"/>
              </a:rPr>
              <a:t>displaced</a:t>
            </a:r>
            <a:r>
              <a:rPr lang="en-US" dirty="0" smtClean="0">
                <a:solidFill>
                  <a:srgbClr val="0080FF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from the meristem and continue to divide for some time until the cells they produce begin to </a:t>
            </a:r>
            <a:r>
              <a:rPr lang="en-US" b="1" u="sng" dirty="0" smtClean="0">
                <a:solidFill>
                  <a:srgbClr val="000000"/>
                </a:solidFill>
                <a:latin typeface="Arial" charset="0"/>
              </a:rPr>
              <a:t>specialize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within developing tissues.</a:t>
            </a:r>
          </a:p>
          <a:p>
            <a:pPr lvl="3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New cells created via mitosis and derivative cells pushed further and further away from initials</a:t>
            </a: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endParaRPr lang="en-US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title"/>
          </p:nvPr>
        </p:nvSpPr>
        <p:spPr>
          <a:xfrm>
            <a:off x="228600" y="-6333"/>
            <a:ext cx="87630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339933"/>
                </a:solidFill>
                <a:latin typeface="Arial" charset="0"/>
              </a:rPr>
              <a:t>Plant Growth &amp; Development</a:t>
            </a:r>
            <a:endParaRPr lang="en-US" sz="4000" b="1" dirty="0" smtClean="0"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1600200"/>
            <a:ext cx="2162810" cy="4394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5181600" cy="5115246"/>
          </a:xfrm>
        </p:spPr>
        <p:txBody>
          <a:bodyPr wrap="square">
            <a:spAutoFit/>
          </a:bodyPr>
          <a:lstStyle/>
          <a:p>
            <a:pPr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800" b="1" dirty="0" smtClean="0">
                <a:solidFill>
                  <a:srgbClr val="000099"/>
                </a:solidFill>
                <a:latin typeface="Arial" charset="0"/>
              </a:rPr>
              <a:t>Apical meristems</a:t>
            </a:r>
            <a:r>
              <a:rPr lang="en-US" sz="2400" dirty="0" smtClean="0">
                <a:solidFill>
                  <a:srgbClr val="000099"/>
                </a:solidFill>
                <a:latin typeface="Arial" charset="0"/>
              </a:rPr>
              <a:t>: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 located at the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tips of roots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 and in the </a:t>
            </a:r>
            <a:r>
              <a:rPr lang="en-US" sz="2400" b="1" u="sng" dirty="0" smtClean="0">
                <a:solidFill>
                  <a:srgbClr val="000000"/>
                </a:solidFill>
                <a:latin typeface="Arial" charset="0"/>
              </a:rPr>
              <a:t>buds of shoots</a:t>
            </a:r>
            <a:endParaRPr lang="en-US" sz="2400" dirty="0">
              <a:solidFill>
                <a:srgbClr val="000000"/>
              </a:solidFill>
              <a:latin typeface="Arial" charset="0"/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supply cells for the plant to </a:t>
            </a:r>
            <a:r>
              <a:rPr lang="en-US" sz="2000" b="1" u="sng" dirty="0" smtClean="0">
                <a:solidFill>
                  <a:srgbClr val="000000"/>
                </a:solidFill>
                <a:latin typeface="Arial" charset="0"/>
              </a:rPr>
              <a:t>grow in length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.</a:t>
            </a:r>
          </a:p>
          <a:p>
            <a:pPr eaLnBrk="1" hangingPunct="1">
              <a:lnSpc>
                <a:spcPct val="20000"/>
              </a:lnSpc>
              <a:buClr>
                <a:srgbClr val="339933"/>
              </a:buClr>
              <a:buFontTx/>
              <a:buNone/>
              <a:tabLst>
                <a:tab pos="2743200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Arial" charset="0"/>
            </a:endParaRPr>
          </a:p>
          <a:p>
            <a:pPr lvl="1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b="1" dirty="0" smtClean="0">
                <a:solidFill>
                  <a:srgbClr val="006600"/>
                </a:solidFill>
                <a:latin typeface="Arial" charset="0"/>
              </a:rPr>
              <a:t>Primary growth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initial root and shoot growth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produced by apical meristem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elongation occurs</a:t>
            </a:r>
          </a:p>
          <a:p>
            <a:pPr marL="1085850" lvl="2" eaLnBrk="1" hangingPunct="1">
              <a:buClr>
                <a:srgbClr val="339933"/>
              </a:buClr>
              <a:tabLst>
                <a:tab pos="2743200" algn="l"/>
              </a:tabLst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restricted to youngest parts of the plant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(ex: tips of roots &amp; shoots)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609600"/>
          </a:xfrm>
          <a:effectLst>
            <a:outerShdw blurRad="63500" dist="17961" dir="2700000" algn="ctr" rotWithShape="0">
              <a:schemeClr val="tx2">
                <a:alpha val="74998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Locations of Meristematic Tissues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752600"/>
            <a:ext cx="3886200" cy="3429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ＭＳ Ｐゴシック"/>
        <a:cs typeface="Times New Roman"/>
      </a:majorFont>
      <a:minorFont>
        <a:latin typeface="Times New Roman"/>
        <a:ea typeface="ＭＳ Ｐゴシック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  <a:cs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5351</TotalTime>
  <Words>1193</Words>
  <Application>Microsoft Macintosh PowerPoint</Application>
  <PresentationFormat>On-screen Show (4:3)</PresentationFormat>
  <Paragraphs>248</Paragraphs>
  <Slides>49</Slides>
  <Notes>2</Notes>
  <HiddenSlides>9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Plant Growth &amp; Development</vt:lpstr>
      <vt:lpstr>Locations of Meristematic Tissues</vt:lpstr>
      <vt:lpstr>Locations of Meristematic Tissues</vt:lpstr>
      <vt:lpstr>Meristems</vt:lpstr>
      <vt:lpstr>PowerPoint Presentation</vt:lpstr>
      <vt:lpstr>Types of Roots</vt:lpstr>
      <vt:lpstr>PowerPoint Presentation</vt:lpstr>
      <vt:lpstr>PowerPoint Presentation</vt:lpstr>
      <vt:lpstr>Vascular Plant Organs are Composed of  3 Tissue Systems:</vt:lpstr>
      <vt:lpstr>PowerPoint Presentation</vt:lpstr>
      <vt:lpstr>PowerPoint Presentation</vt:lpstr>
      <vt:lpstr>PowerPoint Presentation</vt:lpstr>
      <vt:lpstr>Primary Growth of the Shoot</vt:lpstr>
      <vt:lpstr>PowerPoint Presentation</vt:lpstr>
      <vt:lpstr>PowerPoint Presentation</vt:lpstr>
      <vt:lpstr>Anatomy of a Tree Trunk</vt:lpstr>
      <vt:lpstr>Leaf Anatomy</vt:lpstr>
      <vt:lpstr>PowerPoint Presentation</vt:lpstr>
      <vt:lpstr>PowerPoint Presentation</vt:lpstr>
      <vt:lpstr>PowerPoint Presentation</vt:lpstr>
      <vt:lpstr>Plant Cell Structure</vt:lpstr>
      <vt:lpstr>Cell Wall Structure</vt:lpstr>
      <vt:lpstr>Cell Wall Structure</vt:lpstr>
      <vt:lpstr>Plant Cell Types</vt:lpstr>
      <vt:lpstr>PowerPoint Presentation</vt:lpstr>
      <vt:lpstr>PowerPoint Presentation</vt:lpstr>
      <vt:lpstr>Xylem</vt:lpstr>
      <vt:lpstr>Xylem</vt:lpstr>
      <vt:lpstr>PowerPoint Presentation</vt:lpstr>
      <vt:lpstr>PowerPoint Presentation</vt:lpstr>
      <vt:lpstr>Phloem</vt:lpstr>
      <vt:lpstr>Phloem</vt:lpstr>
      <vt:lpstr>PowerPoint Presentation</vt:lpstr>
      <vt:lpstr>PowerPoint Presentation</vt:lpstr>
      <vt:lpstr>Parenchyma</vt:lpstr>
      <vt:lpstr>Parenchyma</vt:lpstr>
      <vt:lpstr>Collenchyma</vt:lpstr>
      <vt:lpstr>Collenchyma</vt:lpstr>
      <vt:lpstr>Sclerenchyma</vt:lpstr>
      <vt:lpstr>PowerPoint Presentation</vt:lpstr>
      <vt:lpstr>Fiber Cells</vt:lpstr>
      <vt:lpstr>Sclereids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Smith</dc:creator>
  <cp:lastModifiedBy>Jillian Boisse</cp:lastModifiedBy>
  <cp:revision>24</cp:revision>
  <dcterms:created xsi:type="dcterms:W3CDTF">2012-08-16T15:36:56Z</dcterms:created>
  <dcterms:modified xsi:type="dcterms:W3CDTF">2014-12-01T01:41:35Z</dcterms:modified>
</cp:coreProperties>
</file>